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2" r:id="rId5"/>
    <p:sldMasterId id="2147483733" r:id="rId6"/>
  </p:sldMasterIdLst>
  <p:notesMasterIdLst>
    <p:notesMasterId r:id="rId65"/>
  </p:notesMasterIdLst>
  <p:sldIdLst>
    <p:sldId id="313" r:id="rId7"/>
    <p:sldId id="429" r:id="rId8"/>
    <p:sldId id="431" r:id="rId9"/>
    <p:sldId id="435" r:id="rId10"/>
    <p:sldId id="436" r:id="rId11"/>
    <p:sldId id="437" r:id="rId12"/>
    <p:sldId id="440" r:id="rId13"/>
    <p:sldId id="441" r:id="rId14"/>
    <p:sldId id="442" r:id="rId15"/>
    <p:sldId id="443" r:id="rId16"/>
    <p:sldId id="444" r:id="rId17"/>
    <p:sldId id="445" r:id="rId18"/>
    <p:sldId id="446" r:id="rId19"/>
    <p:sldId id="447" r:id="rId20"/>
    <p:sldId id="305" r:id="rId21"/>
    <p:sldId id="360" r:id="rId22"/>
    <p:sldId id="318" r:id="rId23"/>
    <p:sldId id="319" r:id="rId24"/>
    <p:sldId id="314" r:id="rId25"/>
    <p:sldId id="426" r:id="rId26"/>
    <p:sldId id="259" r:id="rId27"/>
    <p:sldId id="359" r:id="rId28"/>
    <p:sldId id="291" r:id="rId29"/>
    <p:sldId id="303" r:id="rId30"/>
    <p:sldId id="394" r:id="rId31"/>
    <p:sldId id="396" r:id="rId32"/>
    <p:sldId id="361" r:id="rId33"/>
    <p:sldId id="349" r:id="rId34"/>
    <p:sldId id="400" r:id="rId35"/>
    <p:sldId id="402" r:id="rId36"/>
    <p:sldId id="427" r:id="rId37"/>
    <p:sldId id="404" r:id="rId38"/>
    <p:sldId id="401" r:id="rId39"/>
    <p:sldId id="406" r:id="rId40"/>
    <p:sldId id="408" r:id="rId41"/>
    <p:sldId id="409" r:id="rId42"/>
    <p:sldId id="410" r:id="rId43"/>
    <p:sldId id="362" r:id="rId44"/>
    <p:sldId id="411" r:id="rId45"/>
    <p:sldId id="412" r:id="rId46"/>
    <p:sldId id="413" r:id="rId47"/>
    <p:sldId id="414" r:id="rId48"/>
    <p:sldId id="415" r:id="rId49"/>
    <p:sldId id="417" r:id="rId50"/>
    <p:sldId id="418" r:id="rId51"/>
    <p:sldId id="419" r:id="rId52"/>
    <p:sldId id="420" r:id="rId53"/>
    <p:sldId id="421" r:id="rId54"/>
    <p:sldId id="425" r:id="rId55"/>
    <p:sldId id="307" r:id="rId56"/>
    <p:sldId id="423" r:id="rId57"/>
    <p:sldId id="424" r:id="rId58"/>
    <p:sldId id="428" r:id="rId59"/>
    <p:sldId id="365" r:id="rId60"/>
    <p:sldId id="315" r:id="rId61"/>
    <p:sldId id="378" r:id="rId62"/>
    <p:sldId id="312" r:id="rId63"/>
    <p:sldId id="28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7"/>
    <a:srgbClr val="1E9D8B"/>
    <a:srgbClr val="005C84"/>
    <a:srgbClr val="111E35"/>
    <a:srgbClr val="182B4C"/>
    <a:srgbClr val="080458"/>
    <a:srgbClr val="2121E7"/>
    <a:srgbClr val="131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94612" autoAdjust="0"/>
  </p:normalViewPr>
  <p:slideViewPr>
    <p:cSldViewPr snapToGrid="0">
      <p:cViewPr varScale="1">
        <p:scale>
          <a:sx n="63" d="100"/>
          <a:sy n="63"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4B23D-B8FB-4249-8B0D-1C23AF80BB0D}" type="datetimeFigureOut">
              <a:rPr lang="es-ES" smtClean="0"/>
              <a:t>17/08/2020</a:t>
            </a:fld>
            <a:endParaRPr lang="es-E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D7333-A2B0-4911-9354-2B0C2D0245DB}" type="slidenum">
              <a:rPr lang="es-ES" smtClean="0"/>
              <a:t>‹nº›</a:t>
            </a:fld>
            <a:endParaRPr lang="es-ES" dirty="0"/>
          </a:p>
        </p:txBody>
      </p:sp>
    </p:spTree>
    <p:extLst>
      <p:ext uri="{BB962C8B-B14F-4D97-AF65-F5344CB8AC3E}">
        <p14:creationId xmlns:p14="http://schemas.microsoft.com/office/powerpoint/2010/main" val="191722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Pregunta entre temas y </a:t>
            </a:r>
            <a:r>
              <a:rPr lang="es-CR" dirty="0" err="1"/>
              <a:t>envio</a:t>
            </a:r>
            <a:r>
              <a:rPr lang="es-CR" dirty="0"/>
              <a:t> de la </a:t>
            </a:r>
            <a:r>
              <a:rPr lang="es-CR" dirty="0" err="1"/>
              <a:t>ppt</a:t>
            </a:r>
            <a:endParaRPr lang="es-CR" dirty="0"/>
          </a:p>
        </p:txBody>
      </p:sp>
      <p:sp>
        <p:nvSpPr>
          <p:cNvPr id="4" name="Marcador de número de diapositiva 3"/>
          <p:cNvSpPr>
            <a:spLocks noGrp="1"/>
          </p:cNvSpPr>
          <p:nvPr>
            <p:ph type="sldNum" sz="quarter" idx="5"/>
          </p:nvPr>
        </p:nvSpPr>
        <p:spPr/>
        <p:txBody>
          <a:bodyPr/>
          <a:lstStyle/>
          <a:p>
            <a:fld id="{B8AD7333-A2B0-4911-9354-2B0C2D0245DB}" type="slidenum">
              <a:rPr lang="es-ES" smtClean="0"/>
              <a:t>15</a:t>
            </a:fld>
            <a:endParaRPr lang="es-ES" dirty="0"/>
          </a:p>
        </p:txBody>
      </p:sp>
    </p:spTree>
    <p:extLst>
      <p:ext uri="{BB962C8B-B14F-4D97-AF65-F5344CB8AC3E}">
        <p14:creationId xmlns:p14="http://schemas.microsoft.com/office/powerpoint/2010/main" val="271242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kern="0" dirty="0">
                <a:ea typeface="Arial Unicode MS" pitchFamily="34" charset="-128"/>
                <a:cs typeface="Arial Unicode MS" pitchFamily="34" charset="-128"/>
              </a:rPr>
              <a:t>Troque com o slide 5.</a:t>
            </a:r>
            <a:endParaRPr lang="en-US" kern="0" dirty="0">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4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baseline="0" dirty="0" err="1">
                <a:ea typeface="Arial Unicode MS" pitchFamily="34" charset="-128"/>
                <a:cs typeface="Arial Unicode MS" pitchFamily="34" charset="-128"/>
              </a:rPr>
              <a:t>Ejemplos</a:t>
            </a:r>
            <a:r>
              <a:rPr lang="en-US" kern="0" baseline="0" dirty="0">
                <a:ea typeface="Arial Unicode MS" pitchFamily="34" charset="-128"/>
                <a:cs typeface="Arial Unicode MS" pitchFamily="34" charset="-128"/>
              </a:rPr>
              <a:t> Staples-HP.  No forma </a:t>
            </a:r>
            <a:r>
              <a:rPr lang="en-US" kern="0" baseline="0" dirty="0" err="1">
                <a:ea typeface="Arial Unicode MS" pitchFamily="34" charset="-128"/>
                <a:cs typeface="Arial Unicode MS" pitchFamily="34" charset="-128"/>
              </a:rPr>
              <a:t>parte</a:t>
            </a:r>
            <a:r>
              <a:rPr lang="en-US" kern="0" baseline="0" dirty="0">
                <a:ea typeface="Arial Unicode MS" pitchFamily="34" charset="-128"/>
                <a:cs typeface="Arial Unicode MS" pitchFamily="34" charset="-128"/>
              </a:rPr>
              <a:t> de </a:t>
            </a:r>
            <a:r>
              <a:rPr lang="en-US" kern="0" baseline="0" dirty="0" err="1">
                <a:ea typeface="Arial Unicode MS" pitchFamily="34" charset="-128"/>
                <a:cs typeface="Arial Unicode MS" pitchFamily="34" charset="-128"/>
              </a:rPr>
              <a:t>esta</a:t>
            </a:r>
            <a:r>
              <a:rPr lang="en-US" kern="0" baseline="0" dirty="0">
                <a:ea typeface="Arial Unicode MS" pitchFamily="34" charset="-128"/>
                <a:cs typeface="Arial Unicode MS" pitchFamily="34" charset="-128"/>
              </a:rPr>
              <a:t> </a:t>
            </a:r>
            <a:r>
              <a:rPr lang="en-US" kern="0" baseline="0" dirty="0" err="1">
                <a:ea typeface="Arial Unicode MS" pitchFamily="34" charset="-128"/>
                <a:cs typeface="Arial Unicode MS" pitchFamily="34" charset="-128"/>
              </a:rPr>
              <a:t>etapa</a:t>
            </a:r>
            <a:r>
              <a:rPr lang="en-US" kern="0" baseline="0" dirty="0">
                <a:ea typeface="Arial Unicode MS" pitchFamily="34" charset="-128"/>
                <a:cs typeface="Arial Unicode MS" pitchFamily="34" charset="-128"/>
              </a:rPr>
              <a:t> </a:t>
            </a:r>
            <a:r>
              <a:rPr lang="en-US" kern="0" baseline="0" dirty="0" err="1">
                <a:ea typeface="Arial Unicode MS" pitchFamily="34" charset="-128"/>
                <a:cs typeface="Arial Unicode MS" pitchFamily="34" charset="-128"/>
              </a:rPr>
              <a:t>inicial</a:t>
            </a:r>
            <a:r>
              <a:rPr lang="en-US" kern="0" baseline="0" dirty="0">
                <a:ea typeface="Arial Unicode MS" pitchFamily="34" charset="-128"/>
                <a:cs typeface="Arial Unicode MS" pitchFamily="34" charset="-128"/>
              </a:rPr>
              <a:t>… Por </a:t>
            </a:r>
            <a:r>
              <a:rPr lang="en-US" kern="0" baseline="0" dirty="0" err="1">
                <a:ea typeface="Arial Unicode MS" pitchFamily="34" charset="-128"/>
                <a:cs typeface="Arial Unicode MS" pitchFamily="34" charset="-128"/>
              </a:rPr>
              <a:t>partes</a:t>
            </a:r>
            <a:r>
              <a:rPr lang="en-US" kern="0" baseline="0" dirty="0">
                <a:ea typeface="Arial Unicode MS" pitchFamily="34" charset="-128"/>
                <a:cs typeface="Arial Unicode MS" pitchFamily="34" charset="-128"/>
              </a:rPr>
              <a:t>..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025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Avisar del envío de la PPT.  Foco </a:t>
            </a:r>
            <a:r>
              <a:rPr lang="es-CR" dirty="0" err="1"/>
              <a:t>Antencion</a:t>
            </a:r>
            <a:endParaRPr lang="es-CR" dirty="0"/>
          </a:p>
          <a:p>
            <a:endParaRPr lang="es-CR" dirty="0"/>
          </a:p>
        </p:txBody>
      </p:sp>
      <p:sp>
        <p:nvSpPr>
          <p:cNvPr id="4" name="Marcador de número de diapositiva 3"/>
          <p:cNvSpPr>
            <a:spLocks noGrp="1"/>
          </p:cNvSpPr>
          <p:nvPr>
            <p:ph type="sldNum" sz="quarter" idx="5"/>
          </p:nvPr>
        </p:nvSpPr>
        <p:spPr/>
        <p:txBody>
          <a:bodyPr/>
          <a:lstStyle/>
          <a:p>
            <a:fld id="{B8AD7333-A2B0-4911-9354-2B0C2D0245DB}" type="slidenum">
              <a:rPr lang="es-ES" smtClean="0"/>
              <a:t>22</a:t>
            </a:fld>
            <a:endParaRPr lang="es-ES" dirty="0"/>
          </a:p>
        </p:txBody>
      </p:sp>
    </p:spTree>
    <p:extLst>
      <p:ext uri="{BB962C8B-B14F-4D97-AF65-F5344CB8AC3E}">
        <p14:creationId xmlns:p14="http://schemas.microsoft.com/office/powerpoint/2010/main" val="2766849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21021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8434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5521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58649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51191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426079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41366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20915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025181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976304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68152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0539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66959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87824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62104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709299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242306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757360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‹nº›</a:t>
            </a:fld>
            <a:endParaRPr lang="en-US" dirty="0"/>
          </a:p>
        </p:txBody>
      </p:sp>
    </p:spTree>
    <p:extLst>
      <p:ext uri="{BB962C8B-B14F-4D97-AF65-F5344CB8AC3E}">
        <p14:creationId xmlns:p14="http://schemas.microsoft.com/office/powerpoint/2010/main" val="3943792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p>
        </p:txBody>
      </p:sp>
      <p:sp>
        <p:nvSpPr>
          <p:cNvPr id="12" name="Round Diagonal Corner Rectangle 11"/>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 Diagonal Corner Rectangle 12"/>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base">
              <a:spcBef>
                <a:spcPct val="0"/>
              </a:spcBef>
              <a:spcAft>
                <a:spcPct val="0"/>
              </a:spcAft>
              <a:defRPr/>
            </a:pPr>
            <a:fld id="{5809EC75-700E-46CC-9B1D-95A6AC53FD42}" type="slidenum">
              <a:rPr lang="en-US" smtClean="0">
                <a:solidFill>
                  <a:prstClr val="white"/>
                </a:solidFill>
              </a:rPr>
              <a:pPr fontAlgn="base">
                <a:spcBef>
                  <a:spcPct val="0"/>
                </a:spcBef>
                <a:spcAft>
                  <a:spcPct val="0"/>
                </a:spcAft>
                <a:defRPr/>
              </a:pPr>
              <a:t>‹nº›</a:t>
            </a:fld>
            <a:endParaRPr lang="en-US" dirty="0">
              <a:solidFill>
                <a:prstClr val="white"/>
              </a:solidFill>
            </a:endParaRPr>
          </a:p>
        </p:txBody>
      </p:sp>
      <p:sp>
        <p:nvSpPr>
          <p:cNvPr id="15"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fontAlgn="base">
              <a:spcBef>
                <a:spcPct val="0"/>
              </a:spcBef>
              <a:spcAft>
                <a:spcPct val="0"/>
              </a:spcAft>
              <a:defRPr/>
            </a:pPr>
            <a:endParaRPr lang="en-US" dirty="0">
              <a:solidFill>
                <a:prstClr val="black"/>
              </a:solidFill>
            </a:endParaRPr>
          </a:p>
        </p:txBody>
      </p:sp>
      <p:pic>
        <p:nvPicPr>
          <p:cNvPr id="16" name="Picture 15" descr="Cargill_Webinar_graphics-87.png"/>
          <p:cNvPicPr>
            <a:picLocks noChangeAspect="1"/>
          </p:cNvPicPr>
          <p:nvPr userDrawn="1"/>
        </p:nvPicPr>
        <p:blipFill>
          <a:blip r:embed="rId2" cstate="print"/>
          <a:stretch>
            <a:fillRect/>
          </a:stretch>
        </p:blipFill>
        <p:spPr>
          <a:xfrm>
            <a:off x="8402638" y="6322732"/>
            <a:ext cx="535376" cy="239135"/>
          </a:xfrm>
          <a:prstGeom prst="rect">
            <a:avLst/>
          </a:prstGeom>
        </p:spPr>
      </p:pic>
    </p:spTree>
    <p:extLst>
      <p:ext uri="{BB962C8B-B14F-4D97-AF65-F5344CB8AC3E}">
        <p14:creationId xmlns:p14="http://schemas.microsoft.com/office/powerpoint/2010/main" val="296899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264668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7791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69841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25062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06932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207123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070964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729059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05772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4163963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3697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1807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38302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73405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690303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44485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864061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092697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190134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671152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659128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622258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070722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54424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590482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72059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85944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1895952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‹nº›</a:t>
            </a:fld>
            <a:endParaRPr lang="en-US" dirty="0"/>
          </a:p>
        </p:txBody>
      </p:sp>
    </p:spTree>
    <p:extLst>
      <p:ext uri="{BB962C8B-B14F-4D97-AF65-F5344CB8AC3E}">
        <p14:creationId xmlns:p14="http://schemas.microsoft.com/office/powerpoint/2010/main" val="390950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39714" y="6286105"/>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
        <p:nvSpPr>
          <p:cNvPr id="4" name="Title Placeholder 1"/>
          <p:cNvSpPr>
            <a:spLocks noGrp="1"/>
          </p:cNvSpPr>
          <p:nvPr>
            <p:ph type="title"/>
          </p:nvPr>
        </p:nvSpPr>
        <p:spPr>
          <a:xfrm>
            <a:off x="457200" y="306058"/>
            <a:ext cx="8229600" cy="379742"/>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3" name="Text Placeholder 2"/>
          <p:cNvSpPr>
            <a:spLocks noGrp="1"/>
          </p:cNvSpPr>
          <p:nvPr>
            <p:ph type="body" sz="quarter" idx="10" hasCustomPrompt="1"/>
          </p:nvPr>
        </p:nvSpPr>
        <p:spPr>
          <a:xfrm>
            <a:off x="548640" y="685800"/>
            <a:ext cx="8138160" cy="304800"/>
          </a:xfrm>
        </p:spPr>
        <p:txBody>
          <a:bodyPr anchor="ctr"/>
          <a:lstStyle>
            <a:lvl1pPr marL="0" indent="0">
              <a:buNone/>
              <a:defRPr sz="1400"/>
            </a:lvl1pPr>
          </a:lstStyle>
          <a:p>
            <a:pPr lvl="0"/>
            <a:r>
              <a:rPr lang="en-US" dirty="0"/>
              <a:t>Edit</a:t>
            </a:r>
          </a:p>
        </p:txBody>
      </p:sp>
      <p:sp>
        <p:nvSpPr>
          <p:cNvPr id="9" name="Text Placeholder 8"/>
          <p:cNvSpPr>
            <a:spLocks noGrp="1"/>
          </p:cNvSpPr>
          <p:nvPr>
            <p:ph type="body" sz="quarter" idx="11"/>
          </p:nvPr>
        </p:nvSpPr>
        <p:spPr>
          <a:xfrm>
            <a:off x="548640" y="1295400"/>
            <a:ext cx="8138160" cy="9144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162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7259" y="346863"/>
            <a:ext cx="8295054" cy="555769"/>
          </a:xfrm>
        </p:spPr>
        <p:txBody>
          <a:bodyPr/>
          <a:lstStyle/>
          <a:p>
            <a:r>
              <a:rPr lang="en-US"/>
              <a:t>Click to edit Master title style</a:t>
            </a:r>
            <a:endParaRPr lang="en-GB" dirty="0"/>
          </a:p>
        </p:txBody>
      </p:sp>
      <p:sp>
        <p:nvSpPr>
          <p:cNvPr id="3" name="Content Placeholder 2"/>
          <p:cNvSpPr>
            <a:spLocks noGrp="1"/>
          </p:cNvSpPr>
          <p:nvPr>
            <p:ph sz="half" idx="1"/>
          </p:nvPr>
        </p:nvSpPr>
        <p:spPr>
          <a:xfrm>
            <a:off x="407259" y="1145455"/>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20400"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20400"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914" y="1143467"/>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20400"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20400"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4289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p>
        </p:txBody>
      </p:sp>
      <p:sp>
        <p:nvSpPr>
          <p:cNvPr id="12" name="Round Diagonal Corner Rectangle 11"/>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 Diagonal Corner Rectangle 12"/>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base">
              <a:spcBef>
                <a:spcPct val="0"/>
              </a:spcBef>
              <a:spcAft>
                <a:spcPct val="0"/>
              </a:spcAft>
              <a:defRPr/>
            </a:pPr>
            <a:fld id="{5809EC75-700E-46CC-9B1D-95A6AC53FD42}" type="slidenum">
              <a:rPr lang="en-US" smtClean="0">
                <a:solidFill>
                  <a:prstClr val="white"/>
                </a:solidFill>
              </a:rPr>
              <a:pPr fontAlgn="base">
                <a:spcBef>
                  <a:spcPct val="0"/>
                </a:spcBef>
                <a:spcAft>
                  <a:spcPct val="0"/>
                </a:spcAft>
                <a:defRPr/>
              </a:pPr>
              <a:t>‹nº›</a:t>
            </a:fld>
            <a:endParaRPr lang="en-US" dirty="0">
              <a:solidFill>
                <a:prstClr val="white"/>
              </a:solidFill>
            </a:endParaRPr>
          </a:p>
        </p:txBody>
      </p:sp>
      <p:sp>
        <p:nvSpPr>
          <p:cNvPr id="15"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fontAlgn="base">
              <a:spcBef>
                <a:spcPct val="0"/>
              </a:spcBef>
              <a:spcAft>
                <a:spcPct val="0"/>
              </a:spcAft>
              <a:defRPr/>
            </a:pPr>
            <a:endParaRPr lang="en-US" dirty="0">
              <a:solidFill>
                <a:prstClr val="black"/>
              </a:solidFill>
            </a:endParaRPr>
          </a:p>
        </p:txBody>
      </p:sp>
      <p:pic>
        <p:nvPicPr>
          <p:cNvPr id="16" name="Picture 15" descr="Cargill_Webinar_graphics-87.png"/>
          <p:cNvPicPr>
            <a:picLocks noChangeAspect="1"/>
          </p:cNvPicPr>
          <p:nvPr userDrawn="1"/>
        </p:nvPicPr>
        <p:blipFill>
          <a:blip r:embed="rId2" cstate="print"/>
          <a:stretch>
            <a:fillRect/>
          </a:stretch>
        </p:blipFill>
        <p:spPr>
          <a:xfrm>
            <a:off x="8402638" y="6322732"/>
            <a:ext cx="535376" cy="239135"/>
          </a:xfrm>
          <a:prstGeom prst="rect">
            <a:avLst/>
          </a:prstGeom>
        </p:spPr>
      </p:pic>
    </p:spTree>
    <p:extLst>
      <p:ext uri="{BB962C8B-B14F-4D97-AF65-F5344CB8AC3E}">
        <p14:creationId xmlns:p14="http://schemas.microsoft.com/office/powerpoint/2010/main" val="3518106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207554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6263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655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889848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099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2516938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40039914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4088030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2882591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1413032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996905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lvl1pPr marL="0" indent="0">
              <a:buNone/>
              <a:defRPr/>
            </a:lvl1pPr>
          </a:lstStyle>
          <a:p>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3168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651770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43707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676551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1992653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666710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6730354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2011629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2410069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593486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548743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5267770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353474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285873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175110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15412594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7" name="Title 1"/>
          <p:cNvSpPr>
            <a:spLocks noGrp="1"/>
          </p:cNvSpPr>
          <p:nvPr>
            <p:ph type="title"/>
          </p:nvPr>
        </p:nvSpPr>
        <p:spPr>
          <a:xfrm>
            <a:off x="96468" y="103425"/>
            <a:ext cx="7658101" cy="1154927"/>
          </a:xfrm>
        </p:spPr>
        <p:txBody>
          <a:bodyPr/>
          <a:lstStyle>
            <a:lvl1pPr>
              <a:lnSpc>
                <a:spcPts val="4000"/>
              </a:lnSpc>
              <a:defRPr sz="3600">
                <a:solidFill>
                  <a:srgbClr val="5B8F22"/>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1129482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MosaicTwoColumn_Green">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ABA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4244189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reakerLarge_Green">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5B8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5B8F22"/>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Tree>
    <p:extLst>
      <p:ext uri="{BB962C8B-B14F-4D97-AF65-F5344CB8AC3E}">
        <p14:creationId xmlns:p14="http://schemas.microsoft.com/office/powerpoint/2010/main" val="3949857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List_Gree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39714" y="6286105"/>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sp>
        <p:nvSpPr>
          <p:cNvPr id="4" name="Title Placeholder 1"/>
          <p:cNvSpPr>
            <a:spLocks noGrp="1"/>
          </p:cNvSpPr>
          <p:nvPr>
            <p:ph type="title"/>
          </p:nvPr>
        </p:nvSpPr>
        <p:spPr>
          <a:xfrm>
            <a:off x="457200" y="306058"/>
            <a:ext cx="8229600" cy="379742"/>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3" name="Text Placeholder 2"/>
          <p:cNvSpPr>
            <a:spLocks noGrp="1"/>
          </p:cNvSpPr>
          <p:nvPr>
            <p:ph type="body" sz="quarter" idx="10" hasCustomPrompt="1"/>
          </p:nvPr>
        </p:nvSpPr>
        <p:spPr>
          <a:xfrm>
            <a:off x="548640" y="685800"/>
            <a:ext cx="8138160" cy="304800"/>
          </a:xfrm>
        </p:spPr>
        <p:txBody>
          <a:bodyPr anchor="ctr"/>
          <a:lstStyle>
            <a:lvl1pPr marL="0" indent="0">
              <a:buNone/>
              <a:defRPr sz="1400"/>
            </a:lvl1pPr>
          </a:lstStyle>
          <a:p>
            <a:pPr lvl="0"/>
            <a:r>
              <a:rPr lang="en-US" dirty="0"/>
              <a:t>Edit</a:t>
            </a:r>
          </a:p>
        </p:txBody>
      </p:sp>
      <p:sp>
        <p:nvSpPr>
          <p:cNvPr id="9" name="Text Placeholder 8"/>
          <p:cNvSpPr>
            <a:spLocks noGrp="1"/>
          </p:cNvSpPr>
          <p:nvPr>
            <p:ph type="body" sz="quarter" idx="11"/>
          </p:nvPr>
        </p:nvSpPr>
        <p:spPr>
          <a:xfrm>
            <a:off x="548640" y="1295400"/>
            <a:ext cx="8138160" cy="9144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06368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239716" y="193967"/>
            <a:ext cx="7567612" cy="456304"/>
          </a:xfrm>
        </p:spPr>
        <p:txBody>
          <a:bodyPr/>
          <a:lstStyle>
            <a:lvl1pPr>
              <a:lnSpc>
                <a:spcPts val="3000"/>
              </a:lnSpc>
              <a:defRPr sz="2600">
                <a:solidFill>
                  <a:srgbClr val="005C84"/>
                </a:solidFill>
              </a:defRPr>
            </a:lvl1pPr>
          </a:lstStyle>
          <a:p>
            <a:r>
              <a:rPr lang="en-US" dirty="0"/>
              <a:t>Click to edit Master title style</a:t>
            </a:r>
          </a:p>
        </p:txBody>
      </p:sp>
      <p:sp>
        <p:nvSpPr>
          <p:cNvPr id="6" name="Slide Number Placeholder 5"/>
          <p:cNvSpPr>
            <a:spLocks noGrp="1"/>
          </p:cNvSpPr>
          <p:nvPr>
            <p:ph type="sldNum" sz="quarter" idx="4"/>
          </p:nvPr>
        </p:nvSpPr>
        <p:spPr>
          <a:xfrm>
            <a:off x="239716" y="6286110"/>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85250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099DADA-80E4-4484-B83E-F427C19AD781}" type="slidenum">
              <a:rPr lang="en-US" smtClean="0">
                <a:solidFill>
                  <a:srgbClr val="FFFFFF"/>
                </a:solidFill>
              </a:rPr>
              <a:pPr/>
              <a:t>‹nº›</a:t>
            </a:fld>
            <a:endParaRPr lang="en-US" dirty="0">
              <a:solidFill>
                <a:srgbClr val="FFFFFF"/>
              </a:solidFill>
            </a:endParaRPr>
          </a:p>
        </p:txBody>
      </p:sp>
      <p:sp>
        <p:nvSpPr>
          <p:cNvPr id="5" name="Rectangle 6"/>
          <p:cNvSpPr>
            <a:spLocks noGrp="1" noChangeArrowheads="1"/>
          </p:cNvSpPr>
          <p:nvPr>
            <p:ph type="dt" sz="half" idx="11"/>
          </p:nvPr>
        </p:nvSpPr>
        <p:spPr>
          <a:ln/>
        </p:spPr>
        <p:txBody>
          <a:bodyPr/>
          <a:lstStyle>
            <a:lvl1pPr>
              <a:defRPr/>
            </a:lvl1pPr>
          </a:lstStyle>
          <a:p>
            <a:endParaRPr lang="en-US" dirty="0">
              <a:solidFill>
                <a:srgbClr val="000000"/>
              </a:solidFill>
            </a:endParaRPr>
          </a:p>
        </p:txBody>
      </p:sp>
      <p:sp>
        <p:nvSpPr>
          <p:cNvPr id="6" name="Rectangle 7"/>
          <p:cNvSpPr>
            <a:spLocks noGrp="1" noChangeArrowheads="1"/>
          </p:cNvSpPr>
          <p:nvPr>
            <p:ph type="ftr" sz="quarter" idx="12"/>
          </p:nvPr>
        </p:nvSpPr>
        <p:spPr>
          <a:ln/>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1961214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Basic">
    <p:spTree>
      <p:nvGrpSpPr>
        <p:cNvPr id="1" name="Shape 1814"/>
        <p:cNvGrpSpPr/>
        <p:nvPr/>
      </p:nvGrpSpPr>
      <p:grpSpPr>
        <a:xfrm>
          <a:off x="0" y="0"/>
          <a:ext cx="0" cy="0"/>
          <a:chOff x="0" y="0"/>
          <a:chExt cx="0" cy="0"/>
        </a:xfrm>
      </p:grpSpPr>
      <p:sp>
        <p:nvSpPr>
          <p:cNvPr id="1815" name="Shape 1815"/>
          <p:cNvSpPr txBox="1">
            <a:spLocks noGrp="1"/>
          </p:cNvSpPr>
          <p:nvPr>
            <p:ph type="body" idx="1"/>
          </p:nvPr>
        </p:nvSpPr>
        <p:spPr>
          <a:xfrm>
            <a:off x="253811" y="1599479"/>
            <a:ext cx="8638875" cy="462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816" name="Shape 1816"/>
          <p:cNvSpPr txBox="1">
            <a:spLocks noGrp="1"/>
          </p:cNvSpPr>
          <p:nvPr>
            <p:ph type="body" idx="2"/>
          </p:nvPr>
        </p:nvSpPr>
        <p:spPr>
          <a:xfrm>
            <a:off x="253812" y="1021080"/>
            <a:ext cx="8615918" cy="338699"/>
          </a:xfrm>
          <a:prstGeom prst="rect">
            <a:avLst/>
          </a:prstGeom>
          <a:noFill/>
          <a:ln>
            <a:noFill/>
          </a:ln>
        </p:spPr>
        <p:txBody>
          <a:bodyPr lIns="91425" tIns="91425" rIns="91425" bIns="91425" anchor="t" anchorCtr="0"/>
          <a:lstStyle>
            <a:lvl1pPr marL="0" indent="0" rtl="0">
              <a:spcBef>
                <a:spcPts val="0"/>
              </a:spcBef>
              <a:buClr>
                <a:schemeClr val="accen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17" name="Shape 1817"/>
          <p:cNvSpPr txBox="1">
            <a:spLocks noGrp="1"/>
          </p:cNvSpPr>
          <p:nvPr>
            <p:ph type="title"/>
          </p:nvPr>
        </p:nvSpPr>
        <p:spPr>
          <a:xfrm>
            <a:off x="253811" y="90720"/>
            <a:ext cx="8638875" cy="908100"/>
          </a:xfrm>
          <a:prstGeom prst="rect">
            <a:avLst/>
          </a:prstGeom>
          <a:noFill/>
          <a:ln>
            <a:noFill/>
          </a:ln>
        </p:spPr>
        <p:txBody>
          <a:bodyPr lIns="91425" tIns="91425" rIns="91425" bIns="91425" anchor="b" anchorCtr="0"/>
          <a:lstStyle>
            <a:lvl1pPr marL="0" algn="l" rtl="0">
              <a:lnSpc>
                <a:spcPct val="90000"/>
              </a:lnSpc>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14793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3041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image" Target="../media/image1.emf"/><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ags" Target="../tags/tag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vmlDrawing" Target="../drawings/vmlDrawing2.v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theme" Target="../theme/theme3.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6" name="think-cell Slide" r:id="rId31" imgW="270" imgH="270" progId="TCLayout.ActiveDocument.1">
                  <p:embed/>
                </p:oleObj>
              </mc:Choice>
              <mc:Fallback>
                <p:oleObj name="think-cell Slide" r:id="rId31" imgW="270" imgH="270" progId="TCLayout.ActiveDocument.1">
                  <p:embed/>
                  <p:pic>
                    <p:nvPicPr>
                      <p:cNvPr id="4" name="Object 3"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Program Maestro Global Change Strategy - Education</a:t>
            </a: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pic>
        <p:nvPicPr>
          <p:cNvPr id="11" name="Picture 10" descr="Cargill_Webinar_graphics-87.png"/>
          <p:cNvPicPr>
            <a:picLocks noChangeAspect="1"/>
          </p:cNvPicPr>
          <p:nvPr/>
        </p:nvPicPr>
        <p:blipFill>
          <a:blip r:embed="rId33"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3883737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701" r:id="rId27"/>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0" name="think-cell Slide" r:id="rId33" imgW="270" imgH="270" progId="TCLayout.ActiveDocument.1">
                  <p:embed/>
                </p:oleObj>
              </mc:Choice>
              <mc:Fallback>
                <p:oleObj name="think-cell Slide" r:id="rId33" imgW="270" imgH="270" progId="TCLayout.ActiveDocument.1">
                  <p:embed/>
                  <p:pic>
                    <p:nvPicPr>
                      <p:cNvPr id="4" name="Object 3" hidden="1"/>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Program Maestro Global Change Strategy - Education</a:t>
            </a: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‹nº›</a:t>
            </a:fld>
            <a:endParaRPr lang="en-US" dirty="0">
              <a:solidFill>
                <a:prstClr val="white"/>
              </a:solidFill>
            </a:endParaRPr>
          </a:p>
        </p:txBody>
      </p:sp>
      <p:pic>
        <p:nvPicPr>
          <p:cNvPr id="11" name="Picture 10" descr="Cargill_Webinar_graphics-87.png"/>
          <p:cNvPicPr>
            <a:picLocks noChangeAspect="1"/>
          </p:cNvPicPr>
          <p:nvPr/>
        </p:nvPicPr>
        <p:blipFill>
          <a:blip r:embed="rId35"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7712946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1" r:id="rId28"/>
    <p:sldLayoutId id="2147483732" r:id="rId29"/>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‹nº›</a:t>
            </a:fld>
            <a:endParaRPr lang="en-US" dirty="0"/>
          </a:p>
        </p:txBody>
      </p:sp>
      <p:pic>
        <p:nvPicPr>
          <p:cNvPr id="11" name="Picture 10" descr="Cargill_Webinar_graphics-87.png"/>
          <p:cNvPicPr>
            <a:picLocks noChangeAspect="1"/>
          </p:cNvPicPr>
          <p:nvPr/>
        </p:nvPicPr>
        <p:blipFill>
          <a:blip r:embed="rId33"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959595"/>
                </a:solidFill>
                <a:effectLst/>
                <a:uLnTx/>
                <a:uFillTx/>
                <a:latin typeface="+mn-lt"/>
                <a:ea typeface="+mn-ea"/>
                <a:cs typeface="+mn-cs"/>
              </a:rPr>
              <a:t>© 2014 Cargill, Incorporated. All rights reserved.</a:t>
            </a:r>
            <a:endParaRPr lang="en-US" dirty="0"/>
          </a:p>
        </p:txBody>
      </p:sp>
    </p:spTree>
    <p:extLst>
      <p:ext uri="{BB962C8B-B14F-4D97-AF65-F5344CB8AC3E}">
        <p14:creationId xmlns:p14="http://schemas.microsoft.com/office/powerpoint/2010/main" val="1331868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xml"/><Relationship Id="rId4" Type="http://schemas.openxmlformats.org/officeDocument/2006/relationships/hyperlink" Target="https://bcove.video/2xeRG89"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7.xml"/><Relationship Id="rId7" Type="http://schemas.openxmlformats.org/officeDocument/2006/relationships/image" Target="../media/image25.gi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3.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rvice.ariba.com/Supplier.aw/124996061/aw?awh=r&amp;awssk=xncLyBI7&amp;dard=1" TargetMode="Externa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0.png"/><Relationship Id="rId1" Type="http://schemas.openxmlformats.org/officeDocument/2006/relationships/slideLayout" Target="../slideLayouts/slideLayout21.xml"/><Relationship Id="rId4" Type="http://schemas.openxmlformats.org/officeDocument/2006/relationships/hyperlink" Target="https://www.ariba.com/es/ariba-network/ariba-network-for-suppliers/subscriptions-and-pricin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mailto:suppliere_latam@Cargill.com" TargetMode="External"/><Relationship Id="rId2" Type="http://schemas.openxmlformats.org/officeDocument/2006/relationships/hyperlink" Target="https://support.ariba.com/ariba-network-light-account" TargetMode="External"/><Relationship Id="rId1" Type="http://schemas.openxmlformats.org/officeDocument/2006/relationships/slideLayout" Target="../slideLayouts/slideLayout19.xml"/><Relationship Id="rId6" Type="http://schemas.openxmlformats.org/officeDocument/2006/relationships/image" Target="../media/image67.png"/><Relationship Id="rId5" Type="http://schemas.openxmlformats.org/officeDocument/2006/relationships/image" Target="../media/image4.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Imagem 9">
            <a:extLst>
              <a:ext uri="{FF2B5EF4-FFF2-40B4-BE49-F238E27FC236}">
                <a16:creationId xmlns:a16="http://schemas.microsoft.com/office/drawing/2014/main" id="{676B9CEB-2B64-41C4-9B10-2E85FD0B6080}"/>
              </a:ext>
            </a:extLst>
          </p:cNvPr>
          <p:cNvSpPr>
            <a:spLocks noGrp="1"/>
          </p:cNvSpPr>
          <p:nvPr>
            <p:ph type="pic" sz="quarter" idx="14"/>
          </p:nvPr>
        </p:nvSpPr>
        <p:spPr>
          <a:xfrm>
            <a:off x="180164" y="1170432"/>
            <a:ext cx="5801600" cy="3939451"/>
          </a:xfrm>
        </p:spPr>
      </p:sp>
      <p:sp>
        <p:nvSpPr>
          <p:cNvPr id="8" name="Subtítulo 7">
            <a:extLst>
              <a:ext uri="{FF2B5EF4-FFF2-40B4-BE49-F238E27FC236}">
                <a16:creationId xmlns:a16="http://schemas.microsoft.com/office/drawing/2014/main" id="{70790234-CD07-4028-962D-62C6567BC499}"/>
              </a:ext>
            </a:extLst>
          </p:cNvPr>
          <p:cNvSpPr>
            <a:spLocks noGrp="1"/>
          </p:cNvSpPr>
          <p:nvPr>
            <p:ph type="subTitle" idx="1"/>
          </p:nvPr>
        </p:nvSpPr>
        <p:spPr>
          <a:xfrm>
            <a:off x="6146490" y="2593910"/>
            <a:ext cx="2717592" cy="2995127"/>
          </a:xfrm>
        </p:spPr>
        <p:txBody>
          <a:bodyPr/>
          <a:lstStyle/>
          <a:p>
            <a:endParaRPr lang="pt-BR" dirty="0"/>
          </a:p>
          <a:p>
            <a:r>
              <a:rPr lang="es-CR" dirty="0"/>
              <a:t>Programa Maestro</a:t>
            </a:r>
            <a:br>
              <a:rPr lang="es-CR" dirty="0"/>
            </a:br>
            <a:r>
              <a:rPr lang="es-CR" dirty="0"/>
              <a:t>Información a Proveedores </a:t>
            </a:r>
          </a:p>
          <a:p>
            <a:endParaRPr lang="en-US" dirty="0"/>
          </a:p>
          <a:p>
            <a:endParaRPr lang="en-US" dirty="0"/>
          </a:p>
        </p:txBody>
      </p:sp>
      <p:pic>
        <p:nvPicPr>
          <p:cNvPr id="5" name="Picture 4"/>
          <p:cNvPicPr>
            <a:picLocks noChangeAspect="1"/>
          </p:cNvPicPr>
          <p:nvPr/>
        </p:nvPicPr>
        <p:blipFill>
          <a:blip r:embed="rId2"/>
          <a:stretch>
            <a:fillRect/>
          </a:stretch>
        </p:blipFill>
        <p:spPr>
          <a:xfrm>
            <a:off x="413429" y="241380"/>
            <a:ext cx="1560631" cy="755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a:extLst>
              <a:ext uri="{FF2B5EF4-FFF2-40B4-BE49-F238E27FC236}">
                <a16:creationId xmlns:a16="http://schemas.microsoft.com/office/drawing/2014/main" id="{2BF52221-CAEA-4498-B2EF-882276BAA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64" y="1152233"/>
            <a:ext cx="5801600" cy="3867733"/>
          </a:xfrm>
          <a:prstGeom prst="rect">
            <a:avLst/>
          </a:prstGeom>
        </p:spPr>
      </p:pic>
    </p:spTree>
    <p:extLst>
      <p:ext uri="{BB962C8B-B14F-4D97-AF65-F5344CB8AC3E}">
        <p14:creationId xmlns:p14="http://schemas.microsoft.com/office/powerpoint/2010/main" val="364594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398121" y="930334"/>
            <a:ext cx="3374500" cy="784830"/>
          </a:xfrm>
          <a:prstGeom prst="rect">
            <a:avLst/>
          </a:prstGeom>
        </p:spPr>
        <p:txBody>
          <a:bodyPr wrap="square">
            <a:spAutoFit/>
          </a:bodyPr>
          <a:lstStyle/>
          <a:p>
            <a:r>
              <a:rPr lang="es-CR" sz="1500" b="1" dirty="0">
                <a:solidFill>
                  <a:srgbClr val="279989"/>
                </a:solidFill>
              </a:rPr>
              <a:t>Llegará un correo a su cuenta y deberá dar clic en “</a:t>
            </a:r>
            <a:r>
              <a:rPr lang="es-ES" sz="1500" b="1" dirty="0">
                <a:solidFill>
                  <a:srgbClr val="279989"/>
                </a:solidFill>
              </a:rPr>
              <a:t>Haga clic aquí para activar su cuenta de Ariba”</a:t>
            </a:r>
            <a:endParaRPr lang="es-CR" sz="1500" b="1" dirty="0">
              <a:solidFill>
                <a:srgbClr val="279989"/>
              </a:solidFill>
            </a:endParaRP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398121" y="24479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2" name="Imagen 1">
            <a:extLst>
              <a:ext uri="{FF2B5EF4-FFF2-40B4-BE49-F238E27FC236}">
                <a16:creationId xmlns:a16="http://schemas.microsoft.com/office/drawing/2014/main" id="{99AA1232-87EF-4157-BBC2-003A5E3901CD}"/>
              </a:ext>
            </a:extLst>
          </p:cNvPr>
          <p:cNvPicPr>
            <a:picLocks noChangeAspect="1"/>
          </p:cNvPicPr>
          <p:nvPr/>
        </p:nvPicPr>
        <p:blipFill>
          <a:blip r:embed="rId2"/>
          <a:stretch>
            <a:fillRect/>
          </a:stretch>
        </p:blipFill>
        <p:spPr>
          <a:xfrm>
            <a:off x="4161116" y="427231"/>
            <a:ext cx="4768162" cy="5826919"/>
          </a:xfrm>
          <a:prstGeom prst="rect">
            <a:avLst/>
          </a:prstGeom>
        </p:spPr>
      </p:pic>
      <p:cxnSp>
        <p:nvCxnSpPr>
          <p:cNvPr id="10" name="Conector recto de flecha 9">
            <a:extLst>
              <a:ext uri="{FF2B5EF4-FFF2-40B4-BE49-F238E27FC236}">
                <a16:creationId xmlns:a16="http://schemas.microsoft.com/office/drawing/2014/main" id="{47D6ADA2-9366-4A29-9A51-BE223C6E2B7A}"/>
              </a:ext>
            </a:extLst>
          </p:cNvPr>
          <p:cNvCxnSpPr>
            <a:cxnSpLocks/>
          </p:cNvCxnSpPr>
          <p:nvPr/>
        </p:nvCxnSpPr>
        <p:spPr>
          <a:xfrm flipH="1">
            <a:off x="6713877" y="303884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352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323165"/>
          </a:xfrm>
          <a:prstGeom prst="rect">
            <a:avLst/>
          </a:prstGeom>
        </p:spPr>
        <p:txBody>
          <a:bodyPr wrap="square">
            <a:spAutoFit/>
          </a:bodyPr>
          <a:lstStyle/>
          <a:p>
            <a:r>
              <a:rPr lang="es-CR" sz="1500" b="1" dirty="0">
                <a:solidFill>
                  <a:srgbClr val="279989"/>
                </a:solidFill>
              </a:rPr>
              <a:t>De clic en “Completar el perfil de empresa más tarde”</a:t>
            </a:r>
            <a:endParaRPr lang="es-CR" sz="1500" b="1" dirty="0">
              <a:solidFill>
                <a:srgbClr val="279989"/>
              </a:solidFill>
              <a:highlight>
                <a:srgbClr val="111E35"/>
              </a:highlight>
            </a:endParaRP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10" name="Imagen 9">
            <a:extLst>
              <a:ext uri="{FF2B5EF4-FFF2-40B4-BE49-F238E27FC236}">
                <a16:creationId xmlns:a16="http://schemas.microsoft.com/office/drawing/2014/main" id="{2ED46EDB-4EDE-4791-9052-F6C839CFC792}"/>
              </a:ext>
            </a:extLst>
          </p:cNvPr>
          <p:cNvPicPr>
            <a:picLocks noChangeAspect="1"/>
          </p:cNvPicPr>
          <p:nvPr/>
        </p:nvPicPr>
        <p:blipFill>
          <a:blip r:embed="rId2"/>
          <a:stretch>
            <a:fillRect/>
          </a:stretch>
        </p:blipFill>
        <p:spPr>
          <a:xfrm>
            <a:off x="0" y="2123058"/>
            <a:ext cx="9144000" cy="2611884"/>
          </a:xfrm>
          <a:prstGeom prst="rect">
            <a:avLst/>
          </a:prstGeom>
        </p:spPr>
      </p:pic>
      <p:cxnSp>
        <p:nvCxnSpPr>
          <p:cNvPr id="12" name="Conector recto de flecha 11">
            <a:extLst>
              <a:ext uri="{FF2B5EF4-FFF2-40B4-BE49-F238E27FC236}">
                <a16:creationId xmlns:a16="http://schemas.microsoft.com/office/drawing/2014/main" id="{3BCBB685-A9F2-49C9-91DE-FBB712ED620B}"/>
              </a:ext>
            </a:extLst>
          </p:cNvPr>
          <p:cNvCxnSpPr>
            <a:cxnSpLocks/>
          </p:cNvCxnSpPr>
          <p:nvPr/>
        </p:nvCxnSpPr>
        <p:spPr>
          <a:xfrm flipH="1">
            <a:off x="7905301" y="415890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674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398121" y="930334"/>
            <a:ext cx="3374500" cy="553998"/>
          </a:xfrm>
          <a:prstGeom prst="rect">
            <a:avLst/>
          </a:prstGeom>
        </p:spPr>
        <p:txBody>
          <a:bodyPr wrap="square">
            <a:spAutoFit/>
          </a:bodyPr>
          <a:lstStyle/>
          <a:p>
            <a:r>
              <a:rPr lang="es-CR" sz="1500" b="1" dirty="0">
                <a:solidFill>
                  <a:srgbClr val="279989"/>
                </a:solidFill>
              </a:rPr>
              <a:t>De clic en Ventas y Continúe a Ariba Network</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398121" y="24479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3" name="Imagen 2">
            <a:extLst>
              <a:ext uri="{FF2B5EF4-FFF2-40B4-BE49-F238E27FC236}">
                <a16:creationId xmlns:a16="http://schemas.microsoft.com/office/drawing/2014/main" id="{B9554488-E191-4F29-B0BB-46056685EE3D}"/>
              </a:ext>
            </a:extLst>
          </p:cNvPr>
          <p:cNvPicPr>
            <a:picLocks noChangeAspect="1"/>
          </p:cNvPicPr>
          <p:nvPr/>
        </p:nvPicPr>
        <p:blipFill>
          <a:blip r:embed="rId2"/>
          <a:stretch>
            <a:fillRect/>
          </a:stretch>
        </p:blipFill>
        <p:spPr>
          <a:xfrm>
            <a:off x="3772621" y="871767"/>
            <a:ext cx="5179692" cy="5001521"/>
          </a:xfrm>
          <a:prstGeom prst="rect">
            <a:avLst/>
          </a:prstGeom>
        </p:spPr>
      </p:pic>
      <p:cxnSp>
        <p:nvCxnSpPr>
          <p:cNvPr id="10" name="Conector recto de flecha 9">
            <a:extLst>
              <a:ext uri="{FF2B5EF4-FFF2-40B4-BE49-F238E27FC236}">
                <a16:creationId xmlns:a16="http://schemas.microsoft.com/office/drawing/2014/main" id="{47D6ADA2-9366-4A29-9A51-BE223C6E2B7A}"/>
              </a:ext>
            </a:extLst>
          </p:cNvPr>
          <p:cNvCxnSpPr>
            <a:cxnSpLocks/>
          </p:cNvCxnSpPr>
          <p:nvPr/>
        </p:nvCxnSpPr>
        <p:spPr>
          <a:xfrm flipH="1">
            <a:off x="4609804" y="402380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27CC9247-AFFC-4315-86E4-D8141B175B09}"/>
              </a:ext>
            </a:extLst>
          </p:cNvPr>
          <p:cNvCxnSpPr>
            <a:cxnSpLocks/>
          </p:cNvCxnSpPr>
          <p:nvPr/>
        </p:nvCxnSpPr>
        <p:spPr>
          <a:xfrm flipH="1">
            <a:off x="5232720" y="538170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710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398120" y="930334"/>
            <a:ext cx="5842881" cy="323165"/>
          </a:xfrm>
          <a:prstGeom prst="rect">
            <a:avLst/>
          </a:prstGeom>
        </p:spPr>
        <p:txBody>
          <a:bodyPr wrap="square">
            <a:spAutoFit/>
          </a:bodyPr>
          <a:lstStyle/>
          <a:p>
            <a:r>
              <a:rPr lang="es-CR" sz="1500" b="1" dirty="0">
                <a:solidFill>
                  <a:srgbClr val="279989"/>
                </a:solidFill>
              </a:rPr>
              <a:t>Puede dar clic en No volver a mostrar esto y en “x”</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398121" y="24479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cxnSp>
        <p:nvCxnSpPr>
          <p:cNvPr id="10" name="Conector recto de flecha 9">
            <a:extLst>
              <a:ext uri="{FF2B5EF4-FFF2-40B4-BE49-F238E27FC236}">
                <a16:creationId xmlns:a16="http://schemas.microsoft.com/office/drawing/2014/main" id="{47D6ADA2-9366-4A29-9A51-BE223C6E2B7A}"/>
              </a:ext>
            </a:extLst>
          </p:cNvPr>
          <p:cNvCxnSpPr>
            <a:cxnSpLocks/>
          </p:cNvCxnSpPr>
          <p:nvPr/>
        </p:nvCxnSpPr>
        <p:spPr>
          <a:xfrm flipH="1">
            <a:off x="4609804" y="402380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Imagen 1">
            <a:extLst>
              <a:ext uri="{FF2B5EF4-FFF2-40B4-BE49-F238E27FC236}">
                <a16:creationId xmlns:a16="http://schemas.microsoft.com/office/drawing/2014/main" id="{9BBB6137-2811-41CF-BE81-DAEBD7407332}"/>
              </a:ext>
            </a:extLst>
          </p:cNvPr>
          <p:cNvPicPr>
            <a:picLocks noChangeAspect="1"/>
          </p:cNvPicPr>
          <p:nvPr/>
        </p:nvPicPr>
        <p:blipFill>
          <a:blip r:embed="rId2"/>
          <a:stretch>
            <a:fillRect/>
          </a:stretch>
        </p:blipFill>
        <p:spPr>
          <a:xfrm>
            <a:off x="0" y="1704364"/>
            <a:ext cx="9144000" cy="3449271"/>
          </a:xfrm>
          <a:prstGeom prst="rect">
            <a:avLst/>
          </a:prstGeom>
        </p:spPr>
      </p:pic>
      <p:cxnSp>
        <p:nvCxnSpPr>
          <p:cNvPr id="11" name="Conector recto de flecha 10">
            <a:extLst>
              <a:ext uri="{FF2B5EF4-FFF2-40B4-BE49-F238E27FC236}">
                <a16:creationId xmlns:a16="http://schemas.microsoft.com/office/drawing/2014/main" id="{27CC9247-AFFC-4315-86E4-D8141B175B09}"/>
              </a:ext>
            </a:extLst>
          </p:cNvPr>
          <p:cNvCxnSpPr>
            <a:cxnSpLocks/>
          </p:cNvCxnSpPr>
          <p:nvPr/>
        </p:nvCxnSpPr>
        <p:spPr>
          <a:xfrm flipH="1">
            <a:off x="5294864" y="432564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B6445897-D953-49BA-A86C-3B210F6E2AD7}"/>
              </a:ext>
            </a:extLst>
          </p:cNvPr>
          <p:cNvCxnSpPr>
            <a:cxnSpLocks/>
          </p:cNvCxnSpPr>
          <p:nvPr/>
        </p:nvCxnSpPr>
        <p:spPr>
          <a:xfrm flipH="1">
            <a:off x="8916953" y="160682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353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323165"/>
          </a:xfrm>
          <a:prstGeom prst="rect">
            <a:avLst/>
          </a:prstGeom>
        </p:spPr>
        <p:txBody>
          <a:bodyPr wrap="square">
            <a:spAutoFit/>
          </a:bodyPr>
          <a:lstStyle/>
          <a:p>
            <a:r>
              <a:rPr lang="es-CR" sz="1500" b="1" dirty="0">
                <a:solidFill>
                  <a:srgbClr val="279989"/>
                </a:solidFill>
              </a:rPr>
              <a:t>Ha creado exitosamente la cuenta FELICIDADES </a:t>
            </a:r>
            <a:r>
              <a:rPr lang="es-CR" sz="1500" b="1" dirty="0">
                <a:solidFill>
                  <a:srgbClr val="279989"/>
                </a:solidFill>
                <a:sym typeface="Wingdings" panose="05000000000000000000" pitchFamily="2" charset="2"/>
              </a:rPr>
              <a:t></a:t>
            </a:r>
            <a:endParaRPr lang="es-CR" sz="1500" b="1" dirty="0">
              <a:solidFill>
                <a:srgbClr val="279989"/>
              </a:solidFill>
              <a:highlight>
                <a:srgbClr val="111E35"/>
              </a:highlight>
            </a:endParaRP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2" name="Imagen 1">
            <a:extLst>
              <a:ext uri="{FF2B5EF4-FFF2-40B4-BE49-F238E27FC236}">
                <a16:creationId xmlns:a16="http://schemas.microsoft.com/office/drawing/2014/main" id="{22B66CFF-D3B3-4D9B-83AC-5951776FA837}"/>
              </a:ext>
            </a:extLst>
          </p:cNvPr>
          <p:cNvPicPr>
            <a:picLocks noChangeAspect="1"/>
          </p:cNvPicPr>
          <p:nvPr/>
        </p:nvPicPr>
        <p:blipFill>
          <a:blip r:embed="rId2"/>
          <a:stretch>
            <a:fillRect/>
          </a:stretch>
        </p:blipFill>
        <p:spPr>
          <a:xfrm>
            <a:off x="0" y="1657375"/>
            <a:ext cx="9144000" cy="2254079"/>
          </a:xfrm>
          <a:prstGeom prst="rect">
            <a:avLst/>
          </a:prstGeom>
        </p:spPr>
      </p:pic>
      <p:cxnSp>
        <p:nvCxnSpPr>
          <p:cNvPr id="12" name="Conector recto de flecha 11">
            <a:extLst>
              <a:ext uri="{FF2B5EF4-FFF2-40B4-BE49-F238E27FC236}">
                <a16:creationId xmlns:a16="http://schemas.microsoft.com/office/drawing/2014/main" id="{3BCBB685-A9F2-49C9-91DE-FBB712ED620B}"/>
              </a:ext>
            </a:extLst>
          </p:cNvPr>
          <p:cNvCxnSpPr>
            <a:cxnSpLocks/>
          </p:cNvCxnSpPr>
          <p:nvPr/>
        </p:nvCxnSpPr>
        <p:spPr>
          <a:xfrm flipH="1">
            <a:off x="7443662" y="172516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477F9A6E-38AE-4CED-8834-148EF8968208}"/>
              </a:ext>
            </a:extLst>
          </p:cNvPr>
          <p:cNvCxnSpPr>
            <a:cxnSpLocks/>
          </p:cNvCxnSpPr>
          <p:nvPr/>
        </p:nvCxnSpPr>
        <p:spPr>
          <a:xfrm flipH="1">
            <a:off x="8666363" y="140847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Retângulo 4">
            <a:extLst>
              <a:ext uri="{FF2B5EF4-FFF2-40B4-BE49-F238E27FC236}">
                <a16:creationId xmlns:a16="http://schemas.microsoft.com/office/drawing/2014/main" id="{8A94D8C7-3101-47D5-8C7B-1950BBFD560A}"/>
              </a:ext>
            </a:extLst>
          </p:cNvPr>
          <p:cNvSpPr/>
          <p:nvPr/>
        </p:nvSpPr>
        <p:spPr>
          <a:xfrm>
            <a:off x="248328" y="4536463"/>
            <a:ext cx="8647343" cy="830997"/>
          </a:xfrm>
          <a:prstGeom prst="rect">
            <a:avLst/>
          </a:prstGeom>
        </p:spPr>
        <p:txBody>
          <a:bodyPr wrap="square">
            <a:spAutoFit/>
          </a:bodyPr>
          <a:lstStyle/>
          <a:p>
            <a:pPr algn="ctr"/>
            <a:r>
              <a:rPr lang="es-CR" sz="2400" b="1" dirty="0">
                <a:solidFill>
                  <a:srgbClr val="279989"/>
                </a:solidFill>
              </a:rPr>
              <a:t>UNA VEZ HAYA CREADO LA CUENTA POR FAVOR CONFIRME EL ANID</a:t>
            </a:r>
            <a:endParaRPr lang="es-CR" sz="2400" b="1" dirty="0">
              <a:solidFill>
                <a:srgbClr val="279989"/>
              </a:solidFill>
              <a:highlight>
                <a:srgbClr val="111E35"/>
              </a:highlight>
            </a:endParaRPr>
          </a:p>
        </p:txBody>
      </p:sp>
      <p:pic>
        <p:nvPicPr>
          <p:cNvPr id="7" name="Imagen 6">
            <a:extLst>
              <a:ext uri="{FF2B5EF4-FFF2-40B4-BE49-F238E27FC236}">
                <a16:creationId xmlns:a16="http://schemas.microsoft.com/office/drawing/2014/main" id="{3C6CFAB7-01FA-4B61-9A11-93E58F65544D}"/>
              </a:ext>
            </a:extLst>
          </p:cNvPr>
          <p:cNvPicPr>
            <a:picLocks noChangeAspect="1"/>
          </p:cNvPicPr>
          <p:nvPr/>
        </p:nvPicPr>
        <p:blipFill>
          <a:blip r:embed="rId3"/>
          <a:stretch>
            <a:fillRect/>
          </a:stretch>
        </p:blipFill>
        <p:spPr>
          <a:xfrm>
            <a:off x="2331070" y="2027008"/>
            <a:ext cx="4181475" cy="1085850"/>
          </a:xfrm>
          <a:prstGeom prst="rect">
            <a:avLst/>
          </a:prstGeom>
        </p:spPr>
      </p:pic>
    </p:spTree>
    <p:extLst>
      <p:ext uri="{BB962C8B-B14F-4D97-AF65-F5344CB8AC3E}">
        <p14:creationId xmlns:p14="http://schemas.microsoft.com/office/powerpoint/2010/main" val="40950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96BE9C6-8853-4644-B795-5B72D2BD7D48}"/>
              </a:ext>
            </a:extLst>
          </p:cNvPr>
          <p:cNvSpPr>
            <a:spLocks noGrp="1"/>
          </p:cNvSpPr>
          <p:nvPr>
            <p:ph type="title"/>
          </p:nvPr>
        </p:nvSpPr>
        <p:spPr>
          <a:xfrm>
            <a:off x="2807589" y="1237869"/>
            <a:ext cx="2316861" cy="800481"/>
          </a:xfrm>
        </p:spPr>
        <p:txBody>
          <a:bodyPr/>
          <a:lstStyle/>
          <a:p>
            <a:r>
              <a:rPr lang="pt-BR" dirty="0"/>
              <a:t>Agenda</a:t>
            </a:r>
          </a:p>
        </p:txBody>
      </p:sp>
      <p:sp>
        <p:nvSpPr>
          <p:cNvPr id="4" name="Text Placeholder 3"/>
          <p:cNvSpPr>
            <a:spLocks noGrp="1"/>
          </p:cNvSpPr>
          <p:nvPr>
            <p:ph type="body" sz="quarter" idx="12"/>
          </p:nvPr>
        </p:nvSpPr>
        <p:spPr>
          <a:xfrm>
            <a:off x="290130" y="3121310"/>
            <a:ext cx="5930267" cy="2422240"/>
          </a:xfrm>
          <a:ln>
            <a:noFill/>
          </a:ln>
        </p:spPr>
        <p:txBody>
          <a:bodyPr/>
          <a:lstStyle/>
          <a:p>
            <a:pPr marL="0" indent="0">
              <a:lnSpc>
                <a:spcPct val="150000"/>
              </a:lnSpc>
              <a:buClr>
                <a:schemeClr val="accent1"/>
              </a:buClr>
              <a:buNone/>
              <a:defRPr/>
            </a:pPr>
            <a:r>
              <a:rPr lang="es-CR" sz="2000" dirty="0">
                <a:solidFill>
                  <a:srgbClr val="005C84"/>
                </a:solidFill>
              </a:rPr>
              <a:t>1. Bienvenida e Introducción a Ariba</a:t>
            </a:r>
          </a:p>
          <a:p>
            <a:pPr marL="0" indent="0">
              <a:lnSpc>
                <a:spcPct val="150000"/>
              </a:lnSpc>
              <a:buClr>
                <a:schemeClr val="accent1"/>
              </a:buClr>
              <a:buNone/>
              <a:defRPr/>
            </a:pPr>
            <a:r>
              <a:rPr lang="es-CR" sz="2000" dirty="0">
                <a:solidFill>
                  <a:srgbClr val="005C84"/>
                </a:solidFill>
              </a:rPr>
              <a:t>2.</a:t>
            </a:r>
            <a:r>
              <a:rPr lang="es-CR" sz="2000" dirty="0">
                <a:solidFill>
                  <a:srgbClr val="005C84"/>
                </a:solidFill>
                <a:ea typeface="Times New Roman" panose="02020603050405020304" pitchFamily="18" charset="0"/>
              </a:rPr>
              <a:t> </a:t>
            </a:r>
            <a:r>
              <a:rPr lang="es-CR" sz="2000" dirty="0">
                <a:solidFill>
                  <a:srgbClr val="005C84"/>
                </a:solidFill>
              </a:rPr>
              <a:t>Acceder a la Cuenta Estándar</a:t>
            </a:r>
          </a:p>
          <a:p>
            <a:pPr marL="0" marR="0" lvl="0" indent="0">
              <a:lnSpc>
                <a:spcPct val="150000"/>
              </a:lnSpc>
              <a:spcAft>
                <a:spcPts val="0"/>
              </a:spcAft>
              <a:buClr>
                <a:schemeClr val="accent1"/>
              </a:buClr>
              <a:buNone/>
              <a:defRPr/>
            </a:pPr>
            <a:r>
              <a:rPr lang="es-CR" sz="2000" dirty="0">
                <a:solidFill>
                  <a:srgbClr val="005C84"/>
                </a:solidFill>
              </a:rPr>
              <a:t>3. Confirmación de los Pedidos de Compra </a:t>
            </a:r>
          </a:p>
          <a:p>
            <a:pPr marL="0" lvl="0" indent="0">
              <a:lnSpc>
                <a:spcPct val="150000"/>
              </a:lnSpc>
              <a:buClr>
                <a:schemeClr val="accent1"/>
              </a:buClr>
              <a:buNone/>
              <a:defRPr/>
            </a:pPr>
            <a:r>
              <a:rPr lang="es-CR" sz="2000" dirty="0">
                <a:solidFill>
                  <a:srgbClr val="005C84"/>
                </a:solidFill>
              </a:rPr>
              <a:t>4. Confirmación Parcial del Pedido</a:t>
            </a:r>
          </a:p>
          <a:p>
            <a:pPr marL="0" lvl="0" indent="0">
              <a:lnSpc>
                <a:spcPct val="150000"/>
              </a:lnSpc>
              <a:buClr>
                <a:schemeClr val="accent1"/>
              </a:buClr>
              <a:buNone/>
              <a:defRPr/>
            </a:pPr>
            <a:r>
              <a:rPr lang="es-CR" sz="2000" dirty="0">
                <a:solidFill>
                  <a:srgbClr val="005C84"/>
                </a:solidFill>
              </a:rPr>
              <a:t>5. Información Adicional y Cierre</a:t>
            </a:r>
          </a:p>
        </p:txBody>
      </p:sp>
      <p:pic>
        <p:nvPicPr>
          <p:cNvPr id="5" name="Picture 4"/>
          <p:cNvPicPr>
            <a:picLocks noChangeAspect="1"/>
          </p:cNvPicPr>
          <p:nvPr/>
        </p:nvPicPr>
        <p:blipFill>
          <a:blip r:embed="rId3"/>
          <a:stretch>
            <a:fillRect/>
          </a:stretch>
        </p:blipFill>
        <p:spPr>
          <a:xfrm>
            <a:off x="6624573" y="3796947"/>
            <a:ext cx="1560631" cy="755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ço Reservado para Número de Slide 1">
            <a:extLst>
              <a:ext uri="{FF2B5EF4-FFF2-40B4-BE49-F238E27FC236}">
                <a16:creationId xmlns:a16="http://schemas.microsoft.com/office/drawing/2014/main" id="{94CF3E16-5D46-492F-A821-6D364EFC493B}"/>
              </a:ext>
            </a:extLst>
          </p:cNvPr>
          <p:cNvSpPr>
            <a:spLocks noGrp="1"/>
          </p:cNvSpPr>
          <p:nvPr>
            <p:ph type="sldNum" sz="quarter" idx="4"/>
          </p:nvPr>
        </p:nvSpPr>
        <p:spPr/>
        <p:txBody>
          <a:bodyPr/>
          <a:lstStyle/>
          <a:p>
            <a:fld id="{3DF1AFCE-D540-41EE-B441-3ED6DEB25CDC}"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248939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859536" y="2258568"/>
            <a:ext cx="7424928" cy="2340864"/>
          </a:xfrm>
        </p:spPr>
        <p:txBody>
          <a:bodyPr/>
          <a:lstStyle/>
          <a:p>
            <a:r>
              <a:rPr lang="en-US" sz="3600" dirty="0"/>
              <a:t>1. </a:t>
            </a:r>
            <a:r>
              <a:rPr lang="es-CR" sz="3600" dirty="0"/>
              <a:t>Bienvenida</a:t>
            </a:r>
            <a:r>
              <a:rPr lang="en-US" sz="3600" dirty="0"/>
              <a:t> e </a:t>
            </a:r>
            <a:r>
              <a:rPr lang="es-CR" sz="3600" dirty="0"/>
              <a:t>Introducción a Ariba Network </a:t>
            </a:r>
            <a:br>
              <a:rPr lang="es-CR" sz="3600" dirty="0">
                <a:solidFill>
                  <a:srgbClr val="005C84"/>
                </a:solidFill>
              </a:rPr>
            </a:br>
            <a:endParaRPr lang="en-US" sz="3600" dirty="0"/>
          </a:p>
        </p:txBody>
      </p:sp>
      <p:sp>
        <p:nvSpPr>
          <p:cNvPr id="9" name="Slide Number Placeholder 8"/>
          <p:cNvSpPr>
            <a:spLocks noGrp="1"/>
          </p:cNvSpPr>
          <p:nvPr>
            <p:ph type="sldNum" sz="quarter" idx="4"/>
          </p:nvPr>
        </p:nvSpPr>
        <p:spPr/>
        <p:txBody>
          <a:bodyPr/>
          <a:lstStyle/>
          <a:p>
            <a:fld id="{3DF1AFCE-D540-41EE-B441-3ED6DEB25CDC}" type="slidenum">
              <a:rPr lang="en-US" smtClean="0"/>
              <a:pPr/>
              <a:t>16</a:t>
            </a:fld>
            <a:endParaRPr lang="en-US" dirty="0"/>
          </a:p>
        </p:txBody>
      </p:sp>
    </p:spTree>
    <p:extLst>
      <p:ext uri="{BB962C8B-B14F-4D97-AF65-F5344CB8AC3E}">
        <p14:creationId xmlns:p14="http://schemas.microsoft.com/office/powerpoint/2010/main" val="409363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34881"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mj-ea"/>
              <a:cs typeface="+mj-cs"/>
            </a:endParaRPr>
          </a:p>
        </p:txBody>
      </p:sp>
      <p:sp>
        <p:nvSpPr>
          <p:cNvPr id="51" name="Title 1"/>
          <p:cNvSpPr>
            <a:spLocks noGrp="1"/>
          </p:cNvSpPr>
          <p:nvPr>
            <p:ph type="title"/>
          </p:nvPr>
        </p:nvSpPr>
        <p:spPr>
          <a:xfrm>
            <a:off x="219922" y="292963"/>
            <a:ext cx="8496000" cy="998121"/>
          </a:xfrm>
        </p:spPr>
        <p:txBody>
          <a:bodyPr/>
          <a:lstStyle/>
          <a:p>
            <a:r>
              <a:rPr lang="en-US" sz="1800" dirty="0"/>
              <a:t>1. </a:t>
            </a:r>
            <a:r>
              <a:rPr lang="es-CR" sz="1800" dirty="0"/>
              <a:t>Bienvenida e Introducción</a:t>
            </a:r>
            <a:br>
              <a:rPr lang="es-CR" sz="2800" dirty="0"/>
            </a:br>
            <a:br>
              <a:rPr lang="es-CR" sz="2800" dirty="0"/>
            </a:br>
            <a:r>
              <a:rPr lang="es-CR" sz="2800" dirty="0"/>
              <a:t>       </a:t>
            </a:r>
            <a:r>
              <a:rPr lang="es-CR" sz="3200" dirty="0"/>
              <a:t>Mensaje</a:t>
            </a:r>
            <a:r>
              <a:rPr lang="en-US" sz="3200" dirty="0"/>
              <a:t> de Cargill Programa Maestro</a:t>
            </a:r>
            <a:endParaRPr lang="en-US" sz="2800" dirty="0"/>
          </a:p>
        </p:txBody>
      </p:sp>
      <p:sp>
        <p:nvSpPr>
          <p:cNvPr id="79" name="Rounded Rectangle 78"/>
          <p:cNvSpPr/>
          <p:nvPr/>
        </p:nvSpPr>
        <p:spPr bwMode="gray">
          <a:xfrm>
            <a:off x="219922" y="1407922"/>
            <a:ext cx="8525361" cy="741507"/>
          </a:xfrm>
          <a:prstGeom prst="roundRect">
            <a:avLst/>
          </a:prstGeom>
          <a:noFill/>
          <a:ln w="6350" algn="ctr">
            <a:noFill/>
            <a:miter lim="800000"/>
            <a:headEnd/>
            <a:tailEnd/>
          </a:ln>
        </p:spPr>
        <p:txBody>
          <a:bodyPr lIns="120000" tIns="96000" rIns="120000" bIns="96000"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2" name="Rectangle 1"/>
          <p:cNvSpPr/>
          <p:nvPr/>
        </p:nvSpPr>
        <p:spPr>
          <a:xfrm>
            <a:off x="773279" y="2064536"/>
            <a:ext cx="7619204" cy="3385542"/>
          </a:xfrm>
          <a:prstGeom prst="rect">
            <a:avLst/>
          </a:prstGeom>
        </p:spPr>
        <p:txBody>
          <a:bodyPr wrap="square">
            <a:spAutoFit/>
          </a:bodyPr>
          <a:lstStyle/>
          <a:p>
            <a:pPr lvl="0" algn="ctr">
              <a:lnSpc>
                <a:spcPts val="3000"/>
              </a:lnSpc>
              <a:spcBef>
                <a:spcPts val="600"/>
              </a:spcBef>
              <a:spcAft>
                <a:spcPts val="600"/>
              </a:spcAft>
              <a:buNone/>
              <a:defRPr/>
            </a:pPr>
            <a:r>
              <a:rPr lang="es-CR" sz="2000" b="1" dirty="0">
                <a:solidFill>
                  <a:srgbClr val="279989"/>
                </a:solidFill>
                <a:latin typeface="+mj-lt"/>
                <a:ea typeface="+mj-ea"/>
                <a:cs typeface="+mj-cs"/>
              </a:rPr>
              <a:t>“Este</a:t>
            </a:r>
            <a:r>
              <a:rPr lang="es-CR" dirty="0"/>
              <a:t> </a:t>
            </a:r>
            <a:r>
              <a:rPr lang="es-CR" sz="2000" b="1" dirty="0">
                <a:solidFill>
                  <a:srgbClr val="005C84"/>
                </a:solidFill>
                <a:latin typeface="+mj-lt"/>
                <a:ea typeface="+mj-ea"/>
                <a:cs typeface="+mj-cs"/>
              </a:rPr>
              <a:t>Programa Global </a:t>
            </a:r>
            <a:r>
              <a:rPr lang="es-CR" sz="2000" b="1" dirty="0">
                <a:solidFill>
                  <a:srgbClr val="279989"/>
                </a:solidFill>
                <a:latin typeface="+mj-lt"/>
                <a:ea typeface="+mj-ea"/>
                <a:cs typeface="+mj-cs"/>
              </a:rPr>
              <a:t>se esfuerza para alcanzar y mejorar el desempeño a nivel mundial con base en </a:t>
            </a:r>
            <a:r>
              <a:rPr lang="es-VE" sz="2000" b="1" dirty="0" err="1">
                <a:solidFill>
                  <a:srgbClr val="279989"/>
                </a:solidFill>
                <a:latin typeface="+mj-lt"/>
                <a:ea typeface="+mj-ea"/>
                <a:cs typeface="+mj-cs"/>
              </a:rPr>
              <a:t>benchmarks</a:t>
            </a:r>
            <a:r>
              <a:rPr lang="es-CR" sz="2000" b="1" dirty="0">
                <a:solidFill>
                  <a:srgbClr val="279989"/>
                </a:solidFill>
                <a:latin typeface="+mj-lt"/>
                <a:ea typeface="+mj-ea"/>
                <a:cs typeface="+mj-cs"/>
              </a:rPr>
              <a:t> de </a:t>
            </a:r>
            <a:r>
              <a:rPr lang="es-CR" sz="2000" b="1" dirty="0">
                <a:solidFill>
                  <a:srgbClr val="005C84"/>
                </a:solidFill>
                <a:latin typeface="+mj-lt"/>
                <a:ea typeface="+mj-ea"/>
                <a:cs typeface="+mj-cs"/>
              </a:rPr>
              <a:t>eficacia</a:t>
            </a:r>
            <a:r>
              <a:rPr lang="es-CR" sz="2000" b="1" dirty="0">
                <a:solidFill>
                  <a:srgbClr val="279989"/>
                </a:solidFill>
                <a:latin typeface="+mj-lt"/>
                <a:ea typeface="+mj-ea"/>
                <a:cs typeface="+mj-cs"/>
              </a:rPr>
              <a:t> y </a:t>
            </a:r>
            <a:r>
              <a:rPr lang="es-CR" sz="2000" b="1" dirty="0">
                <a:solidFill>
                  <a:srgbClr val="005C84"/>
                </a:solidFill>
                <a:latin typeface="+mj-lt"/>
                <a:ea typeface="+mj-ea"/>
                <a:cs typeface="+mj-cs"/>
              </a:rPr>
              <a:t>eficiencia</a:t>
            </a:r>
            <a:r>
              <a:rPr lang="es-CR" sz="2000" b="1" dirty="0">
                <a:solidFill>
                  <a:srgbClr val="279989"/>
                </a:solidFill>
                <a:latin typeface="+mj-lt"/>
                <a:ea typeface="+mj-ea"/>
                <a:cs typeface="+mj-cs"/>
              </a:rPr>
              <a:t> de la industria, generando beneficios tanto para Cargill como para sus proveedores.”</a:t>
            </a:r>
            <a:endParaRPr lang="en-US" sz="2000" b="1" dirty="0">
              <a:solidFill>
                <a:srgbClr val="279989"/>
              </a:solidFill>
              <a:latin typeface="+mj-lt"/>
              <a:ea typeface="+mj-ea"/>
              <a:cs typeface="+mj-cs"/>
            </a:endParaRPr>
          </a:p>
          <a:p>
            <a:pPr algn="ctr">
              <a:spcBef>
                <a:spcPts val="600"/>
              </a:spcBef>
              <a:spcAft>
                <a:spcPts val="600"/>
              </a:spcAft>
              <a:buNone/>
              <a:defRPr/>
            </a:pPr>
            <a:endParaRPr lang="pt-BR" sz="2000" i="1" kern="0" dirty="0">
              <a:solidFill>
                <a:prstClr val="black"/>
              </a:solidFill>
              <a:ea typeface="Calibri" panose="020F0502020204030204" pitchFamily="34" charset="0"/>
              <a:cs typeface="Times New Roman" panose="02020603050405020304" pitchFamily="18" charset="0"/>
            </a:endParaRPr>
          </a:p>
          <a:p>
            <a:pPr algn="ctr">
              <a:spcBef>
                <a:spcPts val="600"/>
              </a:spcBef>
              <a:spcAft>
                <a:spcPts val="600"/>
              </a:spcAft>
              <a:buNone/>
              <a:defRPr/>
            </a:pPr>
            <a:endParaRPr lang="pt-BR" sz="1600" b="1" i="1" kern="0" dirty="0">
              <a:solidFill>
                <a:prstClr val="black"/>
              </a:solidFill>
              <a:ea typeface="Calibri" panose="020F0502020204030204" pitchFamily="34" charset="0"/>
              <a:cs typeface="Times New Roman" panose="02020603050405020304" pitchFamily="18" charset="0"/>
            </a:endParaRPr>
          </a:p>
          <a:p>
            <a:pPr algn="ctr">
              <a:spcBef>
                <a:spcPts val="600"/>
              </a:spcBef>
              <a:spcAft>
                <a:spcPts val="600"/>
              </a:spcAft>
              <a:buNone/>
              <a:defRPr/>
            </a:pPr>
            <a:r>
              <a:rPr lang="es-CR" sz="1400" dirty="0"/>
              <a:t>Para saber más sobre el Programa Maestro y como lo impacta a usted como proveedor. Cargill: </a:t>
            </a:r>
            <a:r>
              <a:rPr lang="es-CR" sz="1400" u="sng" dirty="0">
                <a:hlinkClick r:id="rId4"/>
              </a:rPr>
              <a:t>Link</a:t>
            </a:r>
            <a:r>
              <a:rPr lang="es-CR" sz="1400" dirty="0"/>
              <a:t> (</a:t>
            </a:r>
            <a:r>
              <a:rPr lang="es-CR" sz="1400" u="sng" dirty="0"/>
              <a:t>Para subtítulos en español de click en CC en el campo inferior derecho y seleccione es-US</a:t>
            </a:r>
            <a:r>
              <a:rPr lang="es-CR" sz="1400" dirty="0"/>
              <a:t>)</a:t>
            </a:r>
            <a:endParaRPr lang="en-US" altLang="en-US" sz="1100" dirty="0">
              <a:solidFill>
                <a:srgbClr val="005C84"/>
              </a:solidFill>
              <a:ea typeface="+mj-ea"/>
              <a:cs typeface="+mj-cs"/>
            </a:endParaRPr>
          </a:p>
        </p:txBody>
      </p:sp>
      <p:sp>
        <p:nvSpPr>
          <p:cNvPr id="12" name="Slide Number Placeholder 2">
            <a:extLst>
              <a:ext uri="{FF2B5EF4-FFF2-40B4-BE49-F238E27FC236}">
                <a16:creationId xmlns:a16="http://schemas.microsoft.com/office/drawing/2014/main" id="{9FBD813D-2F4F-48A6-8065-30507B8A549F}"/>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181782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43759"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mj-ea"/>
              <a:cs typeface="+mj-cs"/>
            </a:endParaRPr>
          </a:p>
        </p:txBody>
      </p:sp>
      <p:sp>
        <p:nvSpPr>
          <p:cNvPr id="51" name="Title 1"/>
          <p:cNvSpPr>
            <a:spLocks noGrp="1"/>
          </p:cNvSpPr>
          <p:nvPr>
            <p:ph type="title"/>
          </p:nvPr>
        </p:nvSpPr>
        <p:spPr>
          <a:xfrm>
            <a:off x="320040" y="328918"/>
            <a:ext cx="8496000" cy="725667"/>
          </a:xfrm>
        </p:spPr>
        <p:txBody>
          <a:bodyPr/>
          <a:lstStyle/>
          <a:p>
            <a:pPr lvl="1" algn="l" defTabSz="457200" rtl="0">
              <a:spcBef>
                <a:spcPts val="1798"/>
              </a:spcBef>
            </a:pPr>
            <a:r>
              <a:rPr lang="es-CR" sz="2800" b="1" dirty="0">
                <a:solidFill>
                  <a:srgbClr val="005C84"/>
                </a:solidFill>
              </a:rPr>
              <a:t>Introducción a Ariba Network </a:t>
            </a:r>
            <a:br>
              <a:rPr lang="es-CR" sz="2800" b="1" dirty="0">
                <a:solidFill>
                  <a:srgbClr val="005C84"/>
                </a:solidFill>
              </a:rPr>
            </a:br>
            <a:br>
              <a:rPr lang="es-CR" sz="2800" b="1" dirty="0">
                <a:solidFill>
                  <a:srgbClr val="005C84"/>
                </a:solidFill>
              </a:rPr>
            </a:br>
            <a:endParaRPr lang="en-US" sz="2800" b="1" kern="1200" dirty="0">
              <a:solidFill>
                <a:srgbClr val="005C84"/>
              </a:solidFill>
              <a:latin typeface="+mj-lt"/>
              <a:ea typeface="+mj-ea"/>
              <a:cs typeface="+mj-cs"/>
            </a:endParaRPr>
          </a:p>
        </p:txBody>
      </p:sp>
      <p:sp>
        <p:nvSpPr>
          <p:cNvPr id="79" name="Rounded Rectangle 78"/>
          <p:cNvSpPr/>
          <p:nvPr/>
        </p:nvSpPr>
        <p:spPr bwMode="gray">
          <a:xfrm>
            <a:off x="160074" y="916824"/>
            <a:ext cx="8525361" cy="741507"/>
          </a:xfrm>
          <a:prstGeom prst="roundRect">
            <a:avLst/>
          </a:prstGeom>
          <a:noFill/>
          <a:ln w="6350" algn="ctr">
            <a:noFill/>
            <a:miter lim="800000"/>
            <a:headEnd/>
            <a:tailEnd/>
          </a:ln>
        </p:spPr>
        <p:txBody>
          <a:bodyPr lIns="120000" tIns="96000" rIns="120000" bIns="96000" rtlCol="0" anchor="ctr">
            <a:noAutofit/>
          </a:bodyPr>
          <a:lstStyle/>
          <a:p>
            <a:pPr lvl="0">
              <a:defRPr/>
            </a:pPr>
            <a:r>
              <a:rPr lang="es-CR" sz="1400" b="1" dirty="0">
                <a:solidFill>
                  <a:srgbClr val="007A87"/>
                </a:solidFill>
                <a:latin typeface="+mj-lt"/>
                <a:ea typeface="+mj-ea"/>
                <a:cs typeface="+mj-cs"/>
              </a:rPr>
              <a:t>Cargill seleccionó Ariba Network como se proveedor de transacciones electrónicas. Como un proveedor preferido, usted ha sido invitado a comenzar a transaccionar electrónicamente con nosotros en la Red de Ariba Network!</a:t>
            </a:r>
          </a:p>
        </p:txBody>
      </p:sp>
      <p:grpSp>
        <p:nvGrpSpPr>
          <p:cNvPr id="4" name="Group 3"/>
          <p:cNvGrpSpPr/>
          <p:nvPr/>
        </p:nvGrpSpPr>
        <p:grpSpPr>
          <a:xfrm>
            <a:off x="493792" y="1991550"/>
            <a:ext cx="8148496" cy="4280638"/>
            <a:chOff x="571547" y="2120043"/>
            <a:chExt cx="8148496" cy="4280638"/>
          </a:xfrm>
        </p:grpSpPr>
        <p:grpSp>
          <p:nvGrpSpPr>
            <p:cNvPr id="3" name="Group 4"/>
            <p:cNvGrpSpPr/>
            <p:nvPr/>
          </p:nvGrpSpPr>
          <p:grpSpPr>
            <a:xfrm>
              <a:off x="2435164" y="5279400"/>
              <a:ext cx="4291850" cy="1121281"/>
              <a:chOff x="2448202" y="3618213"/>
              <a:chExt cx="4291849" cy="1168150"/>
            </a:xfrm>
          </p:grpSpPr>
          <p:sp>
            <p:nvSpPr>
              <p:cNvPr id="33" name="Rectangle 11"/>
              <p:cNvSpPr>
                <a:spLocks noChangeArrowheads="1"/>
              </p:cNvSpPr>
              <p:nvPr/>
            </p:nvSpPr>
            <p:spPr bwMode="auto">
              <a:xfrm>
                <a:off x="2553947" y="3619627"/>
                <a:ext cx="1486304" cy="63059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2+ </a:t>
                </a:r>
                <a:r>
                  <a:rPr kumimoji="0" lang="es-CR" sz="1600" b="1" i="0" u="none" strike="noStrike" kern="1200" cap="none" spc="0" normalizeH="0" baseline="0" dirty="0">
                    <a:ln>
                      <a:noFill/>
                    </a:ln>
                    <a:solidFill>
                      <a:srgbClr val="0076CB"/>
                    </a:solidFill>
                    <a:effectLst/>
                    <a:uLnTx/>
                    <a:uFillTx/>
                    <a:latin typeface="Arial Black" pitchFamily="34" charset="0"/>
                    <a:ea typeface="+mn-ea"/>
                    <a:cs typeface="Arial" pitchFamily="34" charset="0"/>
                  </a:rPr>
                  <a:t>millones</a:t>
                </a:r>
              </a:p>
              <a:p>
                <a:pPr lvl="0" algn="ctr" defTabSz="914400">
                  <a:spcBef>
                    <a:spcPts val="196"/>
                  </a:spcBef>
                  <a:buClr>
                    <a:srgbClr val="F0AB00"/>
                  </a:buClr>
                  <a:defRPr/>
                </a:pPr>
                <a:r>
                  <a:rPr lang="es-CR" sz="900" b="1" dirty="0">
                    <a:solidFill>
                      <a:srgbClr val="CCCCCC">
                        <a:lumMod val="25000"/>
                      </a:srgbClr>
                    </a:solidFill>
                    <a:latin typeface="Arial"/>
                    <a:cs typeface="Arial" pitchFamily="34" charset="0"/>
                  </a:rPr>
                  <a:t>Asociados Comerciales</a:t>
                </a:r>
                <a:endParaRPr kumimoji="0" lang="es-CR" sz="500" b="1" i="0" u="none" strike="noStrike" kern="1200" cap="none" spc="0" normalizeH="0" baseline="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endParaRPr kumimoji="0" lang="en-US" sz="5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p:txBody>
          </p:sp>
          <p:sp>
            <p:nvSpPr>
              <p:cNvPr id="34" name="Rectangle 11"/>
              <p:cNvSpPr>
                <a:spLocks noChangeArrowheads="1"/>
              </p:cNvSpPr>
              <p:nvPr/>
            </p:nvSpPr>
            <p:spPr bwMode="auto">
              <a:xfrm>
                <a:off x="2448202" y="4240990"/>
                <a:ext cx="1608133" cy="52371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65</a:t>
                </a:r>
                <a:r>
                  <a:rPr kumimoji="0" lang="es-CR" sz="1600" b="1" i="0" u="none" strike="noStrike" kern="1200" cap="none" spc="0" normalizeH="0" baseline="0" dirty="0">
                    <a:ln>
                      <a:noFill/>
                    </a:ln>
                    <a:solidFill>
                      <a:srgbClr val="0076CB"/>
                    </a:solidFill>
                    <a:effectLst/>
                    <a:uLnTx/>
                    <a:uFillTx/>
                    <a:latin typeface="Arial Black" pitchFamily="34" charset="0"/>
                    <a:ea typeface="+mn-ea"/>
                    <a:cs typeface="Arial" pitchFamily="34" charset="0"/>
                  </a:rPr>
                  <a:t>+ millones</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s-CR" sz="900" b="0" i="0" u="none" strike="noStrike" kern="1200" cap="none" spc="0" normalizeH="0" baseline="0" dirty="0">
                    <a:ln>
                      <a:noFill/>
                    </a:ln>
                    <a:solidFill>
                      <a:srgbClr val="CCCCCC">
                        <a:lumMod val="25000"/>
                      </a:srgbClr>
                    </a:solidFill>
                    <a:effectLst/>
                    <a:uLnTx/>
                    <a:uFillTx/>
                    <a:latin typeface="Arial"/>
                    <a:ea typeface="+mn-ea"/>
                    <a:cs typeface="Arial" pitchFamily="34" charset="0"/>
                  </a:rPr>
                  <a:t>Facturas Anuales</a:t>
                </a:r>
              </a:p>
            </p:txBody>
          </p:sp>
          <p:sp>
            <p:nvSpPr>
              <p:cNvPr id="35" name="Rectangle 34"/>
              <p:cNvSpPr/>
              <p:nvPr/>
            </p:nvSpPr>
            <p:spPr>
              <a:xfrm>
                <a:off x="4078890" y="4246616"/>
                <a:ext cx="1075859" cy="539747"/>
              </a:xfrm>
              <a:prstGeom prst="rect">
                <a:avLst/>
              </a:prstGeom>
            </p:spPr>
            <p:txBody>
              <a:bodyPr wrap="square">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190</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lang="en-US" sz="900" dirty="0">
                    <a:solidFill>
                      <a:srgbClr val="CCCCCC">
                        <a:lumMod val="25000"/>
                      </a:srgbClr>
                    </a:solidFill>
                    <a:latin typeface="Arial"/>
                    <a:cs typeface="Arial" pitchFamily="34" charset="0"/>
                  </a:rPr>
                  <a:t>País</a:t>
                </a: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es</a:t>
                </a:r>
              </a:p>
            </p:txBody>
          </p:sp>
          <p:sp>
            <p:nvSpPr>
              <p:cNvPr id="36" name="Rectangle 35"/>
              <p:cNvSpPr/>
              <p:nvPr/>
            </p:nvSpPr>
            <p:spPr>
              <a:xfrm>
                <a:off x="4855061" y="3623911"/>
                <a:ext cx="1769293" cy="668003"/>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&gt;60% </a:t>
                </a:r>
              </a:p>
              <a:p>
                <a:pPr lvl="0" algn="ctr" defTabSz="914400">
                  <a:spcBef>
                    <a:spcPts val="196"/>
                  </a:spcBef>
                  <a:buClr>
                    <a:srgbClr val="F0AB00"/>
                  </a:buClr>
                  <a:defRPr/>
                </a:pPr>
                <a:r>
                  <a:rPr lang="es-CR" sz="900" dirty="0">
                    <a:solidFill>
                      <a:srgbClr val="CCCCCC">
                        <a:lumMod val="25000"/>
                      </a:srgbClr>
                    </a:solidFill>
                    <a:latin typeface="Arial"/>
                    <a:cs typeface="Arial" pitchFamily="34" charset="0"/>
                  </a:rPr>
                  <a:t>Global 2000 usa la Red Network</a:t>
                </a:r>
                <a:endParaRPr kumimoji="0" lang="es-CR" sz="900" b="0" i="0" u="none" strike="noStrike" kern="1200" cap="none" spc="0" normalizeH="0" baseline="0" dirty="0">
                  <a:ln>
                    <a:noFill/>
                  </a:ln>
                  <a:solidFill>
                    <a:srgbClr val="CCCCCC">
                      <a:lumMod val="25000"/>
                    </a:srgbClr>
                  </a:solidFill>
                  <a:effectLst/>
                  <a:uLnTx/>
                  <a:uFillTx/>
                  <a:latin typeface="Arial"/>
                  <a:ea typeface="+mn-ea"/>
                  <a:cs typeface="Arial" pitchFamily="34" charset="0"/>
                </a:endParaRPr>
              </a:p>
            </p:txBody>
          </p:sp>
          <p:sp>
            <p:nvSpPr>
              <p:cNvPr id="38" name="Rectangle 37"/>
              <p:cNvSpPr/>
              <p:nvPr/>
            </p:nvSpPr>
            <p:spPr>
              <a:xfrm>
                <a:off x="4043018" y="3618213"/>
                <a:ext cx="1083298" cy="523715"/>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$850B </a:t>
                </a:r>
              </a:p>
              <a:p>
                <a:pPr lvl="0" algn="ctr" defTabSz="914400">
                  <a:spcBef>
                    <a:spcPts val="196"/>
                  </a:spcBef>
                  <a:buClr>
                    <a:srgbClr val="F0AB00"/>
                  </a:buClr>
                  <a:defRPr/>
                </a:pPr>
                <a:r>
                  <a:rPr lang="es-CR" sz="900" dirty="0">
                    <a:solidFill>
                      <a:srgbClr val="CCCCCC">
                        <a:lumMod val="25000"/>
                      </a:srgbClr>
                    </a:solidFill>
                    <a:latin typeface="Arial"/>
                    <a:cs typeface="Arial" pitchFamily="34" charset="0"/>
                  </a:rPr>
                  <a:t>Comercio Anual</a:t>
                </a:r>
                <a:endParaRPr kumimoji="0" lang="es-CR" sz="900" b="0" i="0" u="none" strike="noStrike" kern="1200" cap="none" spc="0" normalizeH="0" baseline="0" dirty="0">
                  <a:ln>
                    <a:noFill/>
                  </a:ln>
                  <a:solidFill>
                    <a:srgbClr val="CCCCCC">
                      <a:lumMod val="25000"/>
                    </a:srgbClr>
                  </a:solidFill>
                  <a:effectLst/>
                  <a:uLnTx/>
                  <a:uFillTx/>
                  <a:latin typeface="Arial"/>
                  <a:ea typeface="+mn-ea"/>
                  <a:cs typeface="Arial" pitchFamily="34" charset="0"/>
                </a:endParaRPr>
              </a:p>
            </p:txBody>
          </p:sp>
          <p:sp>
            <p:nvSpPr>
              <p:cNvPr id="39" name="Rectangle 11"/>
              <p:cNvSpPr>
                <a:spLocks noChangeArrowheads="1"/>
              </p:cNvSpPr>
              <p:nvPr/>
            </p:nvSpPr>
            <p:spPr bwMode="auto">
              <a:xfrm>
                <a:off x="5003678" y="4240989"/>
                <a:ext cx="1736373" cy="52371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60+ </a:t>
                </a:r>
                <a:r>
                  <a:rPr kumimoji="0" lang="es-CR"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millones</a:t>
                </a:r>
              </a:p>
              <a:p>
                <a:pPr lvl="0" algn="ctr" defTabSz="914400">
                  <a:spcBef>
                    <a:spcPts val="196"/>
                  </a:spcBef>
                  <a:buClr>
                    <a:srgbClr val="F0AB00"/>
                  </a:buClr>
                  <a:defRPr/>
                </a:pPr>
                <a:r>
                  <a:rPr lang="es-CR" sz="900" dirty="0">
                    <a:solidFill>
                      <a:srgbClr val="CCCCCC">
                        <a:lumMod val="25000"/>
                      </a:srgbClr>
                    </a:solidFill>
                    <a:latin typeface="Arial"/>
                    <a:cs typeface="Arial" pitchFamily="34" charset="0"/>
                  </a:rPr>
                  <a:t>Ordenes de Compra Anuales</a:t>
                </a:r>
                <a:endParaRPr kumimoji="0" lang="es-CR"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endParaRPr>
              </a:p>
            </p:txBody>
          </p:sp>
        </p:grpSp>
        <p:sp>
          <p:nvSpPr>
            <p:cNvPr id="73" name="Arc 72"/>
            <p:cNvSpPr/>
            <p:nvPr/>
          </p:nvSpPr>
          <p:spPr>
            <a:xfrm>
              <a:off x="2779685" y="2289193"/>
              <a:ext cx="3566107" cy="2768499"/>
            </a:xfrm>
            <a:prstGeom prst="arc">
              <a:avLst>
                <a:gd name="adj1" fmla="val 8518182"/>
                <a:gd name="adj2" fmla="val 2115407"/>
              </a:avLst>
            </a:prstGeom>
            <a:gradFill flip="none" rotWithShape="1">
              <a:gsLst>
                <a:gs pos="85000">
                  <a:schemeClr val="accent1">
                    <a:lumMod val="60000"/>
                    <a:lumOff val="40000"/>
                  </a:schemeClr>
                </a:gs>
                <a:gs pos="0">
                  <a:schemeClr val="bg1"/>
                </a:gs>
              </a:gsLst>
              <a:lin ang="16200000" scaled="1"/>
              <a:tileRect/>
            </a:gradFill>
            <a:ln w="6350">
              <a:noFill/>
            </a:ln>
          </p:spPr>
          <p:style>
            <a:lnRef idx="1">
              <a:schemeClr val="accent1"/>
            </a:lnRef>
            <a:fillRef idx="0">
              <a:schemeClr val="accent1"/>
            </a:fillRef>
            <a:effectRef idx="0">
              <a:schemeClr val="accent1"/>
            </a:effectRef>
            <a:fontRef idx="minor">
              <a:schemeClr val="tx1"/>
            </a:fontRef>
          </p:style>
          <p:txBody>
            <a:bodyPr lIns="89867" tIns="44933" rIns="89867" bIns="44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2" name="Straight Connector 41"/>
            <p:cNvCxnSpPr/>
            <p:nvPr/>
          </p:nvCxnSpPr>
          <p:spPr>
            <a:xfrm flipH="1" flipV="1">
              <a:off x="2654041" y="3286992"/>
              <a:ext cx="1904891" cy="8274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92666" y="4114441"/>
              <a:ext cx="1866263" cy="36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58930" y="2289194"/>
              <a:ext cx="1025133" cy="1825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16 Forma libre"/>
            <p:cNvSpPr/>
            <p:nvPr/>
          </p:nvSpPr>
          <p:spPr>
            <a:xfrm>
              <a:off x="4603782" y="2574271"/>
              <a:ext cx="625757"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s-CR" sz="933" b="1" i="0" u="none" strike="noStrike" kern="1200" cap="none" spc="0" normalizeH="0" baseline="0" dirty="0">
                  <a:ln>
                    <a:noFill/>
                  </a:ln>
                  <a:solidFill>
                    <a:srgbClr val="000000"/>
                  </a:solidFill>
                  <a:effectLst/>
                  <a:uLnTx/>
                  <a:uFillTx/>
                  <a:latin typeface="Arial"/>
                  <a:ea typeface="+mn-ea"/>
                  <a:cs typeface="+mn-cs"/>
                </a:rPr>
                <a:t>Facturas</a:t>
              </a:r>
            </a:p>
          </p:txBody>
        </p:sp>
        <p:sp>
          <p:nvSpPr>
            <p:cNvPr id="47" name="16 Forma libre"/>
            <p:cNvSpPr/>
            <p:nvPr/>
          </p:nvSpPr>
          <p:spPr>
            <a:xfrm>
              <a:off x="2906462" y="3073418"/>
              <a:ext cx="936504" cy="387607"/>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lvl="0" algn="ctr" defTabSz="1485268">
                <a:lnSpc>
                  <a:spcPct val="90000"/>
                </a:lnSpc>
                <a:spcAft>
                  <a:spcPct val="35000"/>
                </a:spcAft>
                <a:defRPr/>
              </a:pPr>
              <a:r>
                <a:rPr lang="es-CR" sz="933" b="1" dirty="0">
                  <a:solidFill>
                    <a:srgbClr val="000000"/>
                  </a:solidFill>
                </a:rPr>
                <a:t>Confirmaciones de Ordenes de Compra</a:t>
              </a:r>
              <a:endParaRPr kumimoji="0" lang="es-CR" sz="933" b="1" i="1" u="none" strike="noStrike" kern="1200" cap="none" spc="0" normalizeH="0" baseline="0" dirty="0">
                <a:ln>
                  <a:noFill/>
                </a:ln>
                <a:solidFill>
                  <a:srgbClr val="000000"/>
                </a:solidFill>
                <a:effectLst/>
                <a:uLnTx/>
                <a:uFillTx/>
                <a:latin typeface="Arial"/>
                <a:ea typeface="+mn-ea"/>
                <a:cs typeface="+mn-cs"/>
              </a:endParaRPr>
            </a:p>
          </p:txBody>
        </p:sp>
        <p:sp>
          <p:nvSpPr>
            <p:cNvPr id="48" name="16 Forma libre"/>
            <p:cNvSpPr/>
            <p:nvPr/>
          </p:nvSpPr>
          <p:spPr>
            <a:xfrm>
              <a:off x="3638048" y="2521830"/>
              <a:ext cx="942252" cy="387607"/>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s-CR" sz="933" b="1" i="0" u="none" strike="noStrike" kern="1200" cap="none" spc="0" normalizeH="0" baseline="0" dirty="0">
                  <a:ln>
                    <a:noFill/>
                  </a:ln>
                  <a:solidFill>
                    <a:srgbClr val="000000"/>
                  </a:solidFill>
                  <a:effectLst/>
                  <a:uLnTx/>
                  <a:uFillTx/>
                  <a:latin typeface="Arial"/>
                  <a:ea typeface="+mn-ea"/>
                  <a:cs typeface="+mn-cs"/>
                </a:rPr>
                <a:t>Avisos Avanzados de Envío</a:t>
              </a:r>
              <a:endParaRPr kumimoji="0" lang="es-CR" sz="933" b="0" i="1" u="none" strike="noStrike" kern="1200" cap="none" spc="0" normalizeH="0" baseline="0" dirty="0">
                <a:ln>
                  <a:noFill/>
                </a:ln>
                <a:solidFill>
                  <a:srgbClr val="000000"/>
                </a:solidFill>
                <a:effectLst/>
                <a:uLnTx/>
                <a:uFillTx/>
                <a:latin typeface="Arial"/>
                <a:ea typeface="+mn-ea"/>
                <a:cs typeface="+mn-cs"/>
              </a:endParaRPr>
            </a:p>
          </p:txBody>
        </p:sp>
        <p:sp>
          <p:nvSpPr>
            <p:cNvPr id="49" name="16 Forma libre"/>
            <p:cNvSpPr/>
            <p:nvPr/>
          </p:nvSpPr>
          <p:spPr>
            <a:xfrm>
              <a:off x="2862497" y="3653617"/>
              <a:ext cx="624953" cy="25840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lvl="0" algn="ctr" defTabSz="1485268">
                <a:lnSpc>
                  <a:spcPct val="90000"/>
                </a:lnSpc>
                <a:spcAft>
                  <a:spcPct val="35000"/>
                </a:spcAft>
                <a:defRPr/>
              </a:pPr>
              <a:r>
                <a:rPr lang="es-CR" sz="933" b="1" dirty="0">
                  <a:solidFill>
                    <a:srgbClr val="000000"/>
                  </a:solidFill>
                </a:rPr>
                <a:t>Órdenes de Compra</a:t>
              </a:r>
              <a:endParaRPr kumimoji="0" lang="es-CR" sz="933" b="1" i="1" u="none" strike="noStrike" kern="1200" cap="none" spc="0" normalizeH="0" baseline="0" dirty="0">
                <a:ln>
                  <a:noFill/>
                </a:ln>
                <a:solidFill>
                  <a:srgbClr val="000000"/>
                </a:solidFill>
                <a:effectLst/>
                <a:uLnTx/>
                <a:uFillTx/>
                <a:latin typeface="Arial"/>
                <a:ea typeface="+mn-ea"/>
                <a:cs typeface="+mn-cs"/>
              </a:endParaRPr>
            </a:p>
          </p:txBody>
        </p:sp>
        <p:sp>
          <p:nvSpPr>
            <p:cNvPr id="107" name="TextBox 106"/>
            <p:cNvSpPr txBox="1"/>
            <p:nvPr/>
          </p:nvSpPr>
          <p:spPr>
            <a:xfrm>
              <a:off x="6708363" y="2329247"/>
              <a:ext cx="2011680"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rPr>
                <a:t>Proveedores</a:t>
              </a:r>
              <a:endPar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8" name="TextBox 107"/>
            <p:cNvSpPr txBox="1"/>
            <p:nvPr>
              <p:custDataLst>
                <p:tags r:id="rId2"/>
              </p:custDataLst>
            </p:nvPr>
          </p:nvSpPr>
          <p:spPr>
            <a:xfrm>
              <a:off x="607246" y="2339966"/>
              <a:ext cx="1759311"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Clientes</a:t>
              </a:r>
            </a:p>
          </p:txBody>
        </p:sp>
        <p:cxnSp>
          <p:nvCxnSpPr>
            <p:cNvPr id="16" name="Straight Connector 15"/>
            <p:cNvCxnSpPr/>
            <p:nvPr/>
          </p:nvCxnSpPr>
          <p:spPr>
            <a:xfrm>
              <a:off x="644542" y="2641553"/>
              <a:ext cx="175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08363" y="2635393"/>
              <a:ext cx="2011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547" y="2966868"/>
              <a:ext cx="1417288" cy="1616089"/>
              <a:chOff x="272880" y="1921129"/>
              <a:chExt cx="1226380" cy="1398403"/>
            </a:xfrm>
          </p:grpSpPr>
          <p:pic>
            <p:nvPicPr>
              <p:cNvPr id="6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880" y="2466841"/>
                <a:ext cx="559970" cy="2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512" y="3229653"/>
                <a:ext cx="459562" cy="53388"/>
              </a:xfrm>
              <a:prstGeom prst="rect">
                <a:avLst/>
              </a:prstGeom>
            </p:spPr>
          </p:pic>
          <p:grpSp>
            <p:nvGrpSpPr>
              <p:cNvPr id="2" name="Group 71"/>
              <p:cNvGrpSpPr/>
              <p:nvPr/>
            </p:nvGrpSpPr>
            <p:grpSpPr>
              <a:xfrm>
                <a:off x="927632" y="2466841"/>
                <a:ext cx="511116" cy="233405"/>
                <a:chOff x="657946" y="4053966"/>
                <a:chExt cx="1575383" cy="777586"/>
              </a:xfrm>
            </p:grpSpPr>
            <p:pic>
              <p:nvPicPr>
                <p:cNvPr id="71"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b="29160"/>
                <a:stretch>
                  <a:fillRect/>
                </a:stretch>
              </p:blipFill>
              <p:spPr bwMode="auto">
                <a:xfrm>
                  <a:off x="968091" y="4053966"/>
                  <a:ext cx="1265238" cy="542455"/>
                </a:xfrm>
                <a:prstGeom prst="rect">
                  <a:avLst/>
                </a:prstGeom>
                <a:noFill/>
              </p:spPr>
            </p:pic>
            <p:pic>
              <p:nvPicPr>
                <p:cNvPr id="72"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t="70699"/>
                <a:stretch>
                  <a:fillRect/>
                </a:stretch>
              </p:blipFill>
              <p:spPr bwMode="auto">
                <a:xfrm>
                  <a:off x="657946" y="4607185"/>
                  <a:ext cx="1265238" cy="224367"/>
                </a:xfrm>
                <a:prstGeom prst="rect">
                  <a:avLst/>
                </a:prstGeom>
                <a:noFill/>
              </p:spPr>
            </p:pic>
          </p:grpSp>
          <p:pic>
            <p:nvPicPr>
              <p:cNvPr id="7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626" y="2837088"/>
                <a:ext cx="521334" cy="16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88874" y="3164218"/>
                <a:ext cx="489260" cy="1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4892" y="2837088"/>
                <a:ext cx="497222" cy="160857"/>
              </a:xfrm>
              <a:prstGeom prst="rect">
                <a:avLst/>
              </a:prstGeom>
              <a:noFill/>
              <a:ln w="9525">
                <a:noFill/>
                <a:miter lim="800000"/>
                <a:headEnd/>
                <a:tailEnd/>
              </a:ln>
              <a:effectLst/>
            </p:spPr>
          </p:pic>
          <p:pic>
            <p:nvPicPr>
              <p:cNvPr id="52" name="Picture 7" descr="SAP_grad_R_pref.png"/>
              <p:cNvPicPr>
                <a:picLocks noChangeAspect="1"/>
              </p:cNvPicPr>
              <p:nvPr/>
            </p:nvPicPr>
            <p:blipFill>
              <a:blip r:embed="rId11" cstate="print"/>
              <a:srcRect/>
              <a:stretch>
                <a:fillRect/>
              </a:stretch>
            </p:blipFill>
            <p:spPr bwMode="auto">
              <a:xfrm>
                <a:off x="468734" y="1921129"/>
                <a:ext cx="1030526" cy="440927"/>
              </a:xfrm>
              <a:prstGeom prst="rect">
                <a:avLst/>
              </a:prstGeom>
              <a:noFill/>
              <a:ln w="9525">
                <a:noFill/>
                <a:miter lim="800000"/>
                <a:headEnd/>
                <a:tailEnd/>
              </a:ln>
            </p:spPr>
          </p:pic>
        </p:grpSp>
        <p:cxnSp>
          <p:nvCxnSpPr>
            <p:cNvPr id="76" name="Elbow Connector 75"/>
            <p:cNvCxnSpPr/>
            <p:nvPr/>
          </p:nvCxnSpPr>
          <p:spPr>
            <a:xfrm>
              <a:off x="1985567" y="3772674"/>
              <a:ext cx="820024" cy="1"/>
            </a:xfrm>
            <a:prstGeom prst="bentConnector3">
              <a:avLst>
                <a:gd name="adj1" fmla="val 50000"/>
              </a:avLst>
            </a:prstGeom>
            <a:ln w="254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16 Forma libre"/>
            <p:cNvSpPr/>
            <p:nvPr/>
          </p:nvSpPr>
          <p:spPr>
            <a:xfrm>
              <a:off x="5236237" y="3009933"/>
              <a:ext cx="771852"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Catálogos</a:t>
              </a:r>
            </a:p>
          </p:txBody>
        </p:sp>
        <p:cxnSp>
          <p:nvCxnSpPr>
            <p:cNvPr id="74" name="Straight Connector 73"/>
            <p:cNvCxnSpPr/>
            <p:nvPr/>
          </p:nvCxnSpPr>
          <p:spPr>
            <a:xfrm flipH="1" flipV="1">
              <a:off x="4485049" y="2120043"/>
              <a:ext cx="100776" cy="19814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336872" y="2465315"/>
              <a:ext cx="1248952" cy="1636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61399" y="3083355"/>
              <a:ext cx="1643867" cy="108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96763" y="3624093"/>
              <a:ext cx="721203" cy="28713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Ariba Discovery</a:t>
              </a:r>
              <a:endParaRPr kumimoji="0" lang="en-US" sz="933"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61" name="Text Box 115"/>
            <p:cNvSpPr txBox="1">
              <a:spLocks noChangeArrowheads="1"/>
            </p:cNvSpPr>
            <p:nvPr/>
          </p:nvSpPr>
          <p:spPr bwMode="auto">
            <a:xfrm>
              <a:off x="6850589" y="3192418"/>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marL="63500" marR="0" lvl="0" indent="-6350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Online</a:t>
              </a:r>
            </a:p>
          </p:txBody>
        </p:sp>
        <p:grpSp>
          <p:nvGrpSpPr>
            <p:cNvPr id="17" name="Group 16"/>
            <p:cNvGrpSpPr/>
            <p:nvPr/>
          </p:nvGrpSpPr>
          <p:grpSpPr>
            <a:xfrm>
              <a:off x="6433032" y="3007823"/>
              <a:ext cx="658861" cy="1366707"/>
              <a:chOff x="4022444" y="1024569"/>
              <a:chExt cx="1635764" cy="3272285"/>
            </a:xfrm>
            <a:solidFill>
              <a:schemeClr val="tx1">
                <a:lumMod val="65000"/>
                <a:lumOff val="35000"/>
              </a:schemeClr>
            </a:solidFill>
          </p:grpSpPr>
          <p:cxnSp>
            <p:nvCxnSpPr>
              <p:cNvPr id="67" name="Elbow Connector 66"/>
              <p:cNvCxnSpPr/>
              <p:nvPr/>
            </p:nvCxnSpPr>
            <p:spPr>
              <a:xfrm flipV="1">
                <a:off x="4239045" y="1024569"/>
                <a:ext cx="1419160" cy="1389474"/>
              </a:xfrm>
              <a:prstGeom prst="bentConnector3">
                <a:avLst>
                  <a:gd name="adj1" fmla="val 44830"/>
                </a:avLst>
              </a:prstGeom>
              <a:grpFill/>
              <a:ln w="381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a:off x="4022443" y="2414042"/>
                <a:ext cx="1635763" cy="1882811"/>
              </a:xfrm>
              <a:prstGeom prst="bentConnector3">
                <a:avLst>
                  <a:gd name="adj1" fmla="val 52329"/>
                </a:avLst>
              </a:prstGeom>
              <a:grpFill/>
              <a:ln w="381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605160" y="2782827"/>
              <a:ext cx="494121" cy="1886683"/>
              <a:chOff x="5844507" y="2009158"/>
              <a:chExt cx="442949" cy="1691293"/>
            </a:xfrm>
          </p:grpSpPr>
          <p:grpSp>
            <p:nvGrpSpPr>
              <p:cNvPr id="5" name="Group 56"/>
              <p:cNvGrpSpPr/>
              <p:nvPr/>
            </p:nvGrpSpPr>
            <p:grpSpPr>
              <a:xfrm>
                <a:off x="5853950" y="2403961"/>
                <a:ext cx="424063" cy="316017"/>
                <a:chOff x="7068325" y="2305408"/>
                <a:chExt cx="375198" cy="291290"/>
              </a:xfrm>
            </p:grpSpPr>
            <p:sp>
              <p:nvSpPr>
                <p:cNvPr id="63" name="Freeform 62"/>
                <p:cNvSpPr>
                  <a:spLocks noEditPoints="1"/>
                </p:cNvSpPr>
                <p:nvPr/>
              </p:nvSpPr>
              <p:spPr bwMode="auto">
                <a:xfrm>
                  <a:off x="7068325" y="2414495"/>
                  <a:ext cx="186809" cy="182203"/>
                </a:xfrm>
                <a:custGeom>
                  <a:avLst/>
                  <a:gdLst/>
                  <a:ahLst/>
                  <a:cxnLst>
                    <a:cxn ang="0">
                      <a:pos x="0" y="0"/>
                    </a:cxn>
                    <a:cxn ang="0">
                      <a:pos x="0" y="191"/>
                    </a:cxn>
                    <a:cxn ang="0">
                      <a:pos x="40" y="191"/>
                    </a:cxn>
                    <a:cxn ang="0">
                      <a:pos x="40" y="162"/>
                    </a:cxn>
                    <a:cxn ang="0">
                      <a:pos x="96" y="162"/>
                    </a:cxn>
                    <a:cxn ang="0">
                      <a:pos x="96" y="191"/>
                    </a:cxn>
                    <a:cxn ang="0">
                      <a:pos x="136" y="191"/>
                    </a:cxn>
                    <a:cxn ang="0">
                      <a:pos x="136" y="0"/>
                    </a:cxn>
                    <a:cxn ang="0">
                      <a:pos x="0" y="0"/>
                    </a:cxn>
                    <a:cxn ang="0">
                      <a:pos x="40" y="128"/>
                    </a:cxn>
                    <a:cxn ang="0">
                      <a:pos x="17" y="128"/>
                    </a:cxn>
                    <a:cxn ang="0">
                      <a:pos x="17" y="106"/>
                    </a:cxn>
                    <a:cxn ang="0">
                      <a:pos x="40" y="106"/>
                    </a:cxn>
                    <a:cxn ang="0">
                      <a:pos x="40" y="128"/>
                    </a:cxn>
                    <a:cxn ang="0">
                      <a:pos x="40" y="91"/>
                    </a:cxn>
                    <a:cxn ang="0">
                      <a:pos x="17" y="91"/>
                    </a:cxn>
                    <a:cxn ang="0">
                      <a:pos x="17" y="70"/>
                    </a:cxn>
                    <a:cxn ang="0">
                      <a:pos x="40" y="70"/>
                    </a:cxn>
                    <a:cxn ang="0">
                      <a:pos x="40" y="91"/>
                    </a:cxn>
                    <a:cxn ang="0">
                      <a:pos x="40" y="55"/>
                    </a:cxn>
                    <a:cxn ang="0">
                      <a:pos x="17" y="55"/>
                    </a:cxn>
                    <a:cxn ang="0">
                      <a:pos x="17" y="34"/>
                    </a:cxn>
                    <a:cxn ang="0">
                      <a:pos x="40" y="34"/>
                    </a:cxn>
                    <a:cxn ang="0">
                      <a:pos x="40" y="55"/>
                    </a:cxn>
                    <a:cxn ang="0">
                      <a:pos x="79" y="128"/>
                    </a:cxn>
                    <a:cxn ang="0">
                      <a:pos x="55" y="128"/>
                    </a:cxn>
                    <a:cxn ang="0">
                      <a:pos x="55" y="106"/>
                    </a:cxn>
                    <a:cxn ang="0">
                      <a:pos x="79" y="106"/>
                    </a:cxn>
                    <a:cxn ang="0">
                      <a:pos x="79" y="128"/>
                    </a:cxn>
                    <a:cxn ang="0">
                      <a:pos x="79" y="91"/>
                    </a:cxn>
                    <a:cxn ang="0">
                      <a:pos x="55" y="91"/>
                    </a:cxn>
                    <a:cxn ang="0">
                      <a:pos x="55" y="70"/>
                    </a:cxn>
                    <a:cxn ang="0">
                      <a:pos x="79" y="70"/>
                    </a:cxn>
                    <a:cxn ang="0">
                      <a:pos x="79" y="91"/>
                    </a:cxn>
                    <a:cxn ang="0">
                      <a:pos x="79" y="55"/>
                    </a:cxn>
                    <a:cxn ang="0">
                      <a:pos x="55" y="55"/>
                    </a:cxn>
                    <a:cxn ang="0">
                      <a:pos x="55" y="34"/>
                    </a:cxn>
                    <a:cxn ang="0">
                      <a:pos x="79" y="34"/>
                    </a:cxn>
                    <a:cxn ang="0">
                      <a:pos x="79" y="55"/>
                    </a:cxn>
                    <a:cxn ang="0">
                      <a:pos x="117" y="128"/>
                    </a:cxn>
                    <a:cxn ang="0">
                      <a:pos x="96" y="128"/>
                    </a:cxn>
                    <a:cxn ang="0">
                      <a:pos x="96" y="106"/>
                    </a:cxn>
                    <a:cxn ang="0">
                      <a:pos x="117" y="106"/>
                    </a:cxn>
                    <a:cxn ang="0">
                      <a:pos x="117" y="128"/>
                    </a:cxn>
                    <a:cxn ang="0">
                      <a:pos x="117" y="91"/>
                    </a:cxn>
                    <a:cxn ang="0">
                      <a:pos x="96" y="91"/>
                    </a:cxn>
                    <a:cxn ang="0">
                      <a:pos x="96" y="70"/>
                    </a:cxn>
                    <a:cxn ang="0">
                      <a:pos x="117" y="70"/>
                    </a:cxn>
                    <a:cxn ang="0">
                      <a:pos x="117" y="91"/>
                    </a:cxn>
                    <a:cxn ang="0">
                      <a:pos x="117" y="55"/>
                    </a:cxn>
                    <a:cxn ang="0">
                      <a:pos x="96" y="55"/>
                    </a:cxn>
                    <a:cxn ang="0">
                      <a:pos x="96" y="34"/>
                    </a:cxn>
                    <a:cxn ang="0">
                      <a:pos x="117" y="34"/>
                    </a:cxn>
                    <a:cxn ang="0">
                      <a:pos x="117" y="55"/>
                    </a:cxn>
                  </a:cxnLst>
                  <a:rect l="0" t="0" r="r" b="b"/>
                  <a:pathLst>
                    <a:path w="136" h="191">
                      <a:moveTo>
                        <a:pt x="0" y="0"/>
                      </a:moveTo>
                      <a:lnTo>
                        <a:pt x="0" y="191"/>
                      </a:lnTo>
                      <a:lnTo>
                        <a:pt x="40" y="191"/>
                      </a:lnTo>
                      <a:lnTo>
                        <a:pt x="40" y="162"/>
                      </a:lnTo>
                      <a:lnTo>
                        <a:pt x="96" y="162"/>
                      </a:lnTo>
                      <a:lnTo>
                        <a:pt x="96" y="191"/>
                      </a:lnTo>
                      <a:lnTo>
                        <a:pt x="136" y="191"/>
                      </a:lnTo>
                      <a:lnTo>
                        <a:pt x="136" y="0"/>
                      </a:lnTo>
                      <a:lnTo>
                        <a:pt x="0" y="0"/>
                      </a:lnTo>
                      <a:close/>
                      <a:moveTo>
                        <a:pt x="40" y="128"/>
                      </a:moveTo>
                      <a:lnTo>
                        <a:pt x="17" y="128"/>
                      </a:lnTo>
                      <a:lnTo>
                        <a:pt x="17" y="106"/>
                      </a:lnTo>
                      <a:lnTo>
                        <a:pt x="40" y="106"/>
                      </a:lnTo>
                      <a:lnTo>
                        <a:pt x="40" y="128"/>
                      </a:lnTo>
                      <a:close/>
                      <a:moveTo>
                        <a:pt x="40" y="91"/>
                      </a:moveTo>
                      <a:lnTo>
                        <a:pt x="17" y="91"/>
                      </a:lnTo>
                      <a:lnTo>
                        <a:pt x="17" y="70"/>
                      </a:lnTo>
                      <a:lnTo>
                        <a:pt x="40" y="70"/>
                      </a:lnTo>
                      <a:lnTo>
                        <a:pt x="40" y="91"/>
                      </a:lnTo>
                      <a:close/>
                      <a:moveTo>
                        <a:pt x="40" y="55"/>
                      </a:moveTo>
                      <a:lnTo>
                        <a:pt x="17" y="55"/>
                      </a:lnTo>
                      <a:lnTo>
                        <a:pt x="17" y="34"/>
                      </a:lnTo>
                      <a:lnTo>
                        <a:pt x="40" y="34"/>
                      </a:lnTo>
                      <a:lnTo>
                        <a:pt x="40" y="55"/>
                      </a:lnTo>
                      <a:close/>
                      <a:moveTo>
                        <a:pt x="79" y="128"/>
                      </a:moveTo>
                      <a:lnTo>
                        <a:pt x="55" y="128"/>
                      </a:lnTo>
                      <a:lnTo>
                        <a:pt x="55" y="106"/>
                      </a:lnTo>
                      <a:lnTo>
                        <a:pt x="79" y="106"/>
                      </a:lnTo>
                      <a:lnTo>
                        <a:pt x="79" y="128"/>
                      </a:lnTo>
                      <a:close/>
                      <a:moveTo>
                        <a:pt x="79" y="91"/>
                      </a:moveTo>
                      <a:lnTo>
                        <a:pt x="55" y="91"/>
                      </a:lnTo>
                      <a:lnTo>
                        <a:pt x="55" y="70"/>
                      </a:lnTo>
                      <a:lnTo>
                        <a:pt x="79" y="70"/>
                      </a:lnTo>
                      <a:lnTo>
                        <a:pt x="79" y="91"/>
                      </a:lnTo>
                      <a:close/>
                      <a:moveTo>
                        <a:pt x="79" y="55"/>
                      </a:moveTo>
                      <a:lnTo>
                        <a:pt x="55" y="55"/>
                      </a:lnTo>
                      <a:lnTo>
                        <a:pt x="55" y="34"/>
                      </a:lnTo>
                      <a:lnTo>
                        <a:pt x="79" y="34"/>
                      </a:lnTo>
                      <a:lnTo>
                        <a:pt x="79" y="55"/>
                      </a:lnTo>
                      <a:close/>
                      <a:moveTo>
                        <a:pt x="117" y="128"/>
                      </a:moveTo>
                      <a:lnTo>
                        <a:pt x="96" y="128"/>
                      </a:lnTo>
                      <a:lnTo>
                        <a:pt x="96" y="106"/>
                      </a:lnTo>
                      <a:lnTo>
                        <a:pt x="117" y="106"/>
                      </a:lnTo>
                      <a:lnTo>
                        <a:pt x="117" y="128"/>
                      </a:lnTo>
                      <a:close/>
                      <a:moveTo>
                        <a:pt x="117" y="91"/>
                      </a:moveTo>
                      <a:lnTo>
                        <a:pt x="96" y="91"/>
                      </a:lnTo>
                      <a:lnTo>
                        <a:pt x="96" y="70"/>
                      </a:lnTo>
                      <a:lnTo>
                        <a:pt x="117" y="70"/>
                      </a:lnTo>
                      <a:lnTo>
                        <a:pt x="117" y="91"/>
                      </a:lnTo>
                      <a:close/>
                      <a:moveTo>
                        <a:pt x="117" y="55"/>
                      </a:moveTo>
                      <a:lnTo>
                        <a:pt x="96" y="55"/>
                      </a:lnTo>
                      <a:lnTo>
                        <a:pt x="96" y="34"/>
                      </a:lnTo>
                      <a:lnTo>
                        <a:pt x="117" y="34"/>
                      </a:lnTo>
                      <a:lnTo>
                        <a:pt x="117" y="5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67"/>
                <p:cNvSpPr>
                  <a:spLocks noEditPoints="1"/>
                </p:cNvSpPr>
                <p:nvPr/>
              </p:nvSpPr>
              <p:spPr bwMode="auto">
                <a:xfrm>
                  <a:off x="7308910" y="2305408"/>
                  <a:ext cx="134613" cy="288090"/>
                </a:xfrm>
                <a:custGeom>
                  <a:avLst/>
                  <a:gdLst/>
                  <a:ahLst/>
                  <a:cxnLst>
                    <a:cxn ang="0">
                      <a:pos x="0" y="302"/>
                    </a:cxn>
                    <a:cxn ang="0">
                      <a:pos x="32" y="273"/>
                    </a:cxn>
                    <a:cxn ang="0">
                      <a:pos x="66" y="302"/>
                    </a:cxn>
                    <a:cxn ang="0">
                      <a:pos x="98" y="0"/>
                    </a:cxn>
                    <a:cxn ang="0">
                      <a:pos x="41" y="239"/>
                    </a:cxn>
                    <a:cxn ang="0">
                      <a:pos x="19" y="217"/>
                    </a:cxn>
                    <a:cxn ang="0">
                      <a:pos x="41" y="239"/>
                    </a:cxn>
                    <a:cxn ang="0">
                      <a:pos x="19" y="202"/>
                    </a:cxn>
                    <a:cxn ang="0">
                      <a:pos x="41" y="181"/>
                    </a:cxn>
                    <a:cxn ang="0">
                      <a:pos x="41" y="166"/>
                    </a:cxn>
                    <a:cxn ang="0">
                      <a:pos x="19" y="145"/>
                    </a:cxn>
                    <a:cxn ang="0">
                      <a:pos x="41" y="166"/>
                    </a:cxn>
                    <a:cxn ang="0">
                      <a:pos x="19" y="130"/>
                    </a:cxn>
                    <a:cxn ang="0">
                      <a:pos x="41" y="109"/>
                    </a:cxn>
                    <a:cxn ang="0">
                      <a:pos x="41" y="94"/>
                    </a:cxn>
                    <a:cxn ang="0">
                      <a:pos x="19" y="73"/>
                    </a:cxn>
                    <a:cxn ang="0">
                      <a:pos x="41" y="94"/>
                    </a:cxn>
                    <a:cxn ang="0">
                      <a:pos x="19" y="58"/>
                    </a:cxn>
                    <a:cxn ang="0">
                      <a:pos x="41" y="36"/>
                    </a:cxn>
                    <a:cxn ang="0">
                      <a:pos x="79" y="239"/>
                    </a:cxn>
                    <a:cxn ang="0">
                      <a:pos x="58" y="217"/>
                    </a:cxn>
                    <a:cxn ang="0">
                      <a:pos x="79" y="239"/>
                    </a:cxn>
                    <a:cxn ang="0">
                      <a:pos x="58" y="202"/>
                    </a:cxn>
                    <a:cxn ang="0">
                      <a:pos x="79" y="181"/>
                    </a:cxn>
                    <a:cxn ang="0">
                      <a:pos x="79" y="166"/>
                    </a:cxn>
                    <a:cxn ang="0">
                      <a:pos x="58" y="145"/>
                    </a:cxn>
                    <a:cxn ang="0">
                      <a:pos x="79" y="166"/>
                    </a:cxn>
                    <a:cxn ang="0">
                      <a:pos x="58" y="130"/>
                    </a:cxn>
                    <a:cxn ang="0">
                      <a:pos x="79" y="109"/>
                    </a:cxn>
                    <a:cxn ang="0">
                      <a:pos x="79" y="94"/>
                    </a:cxn>
                    <a:cxn ang="0">
                      <a:pos x="58" y="73"/>
                    </a:cxn>
                    <a:cxn ang="0">
                      <a:pos x="79" y="94"/>
                    </a:cxn>
                    <a:cxn ang="0">
                      <a:pos x="58" y="58"/>
                    </a:cxn>
                    <a:cxn ang="0">
                      <a:pos x="79" y="36"/>
                    </a:cxn>
                  </a:cxnLst>
                  <a:rect l="0" t="0" r="r" b="b"/>
                  <a:pathLst>
                    <a:path w="98" h="302">
                      <a:moveTo>
                        <a:pt x="0" y="0"/>
                      </a:moveTo>
                      <a:lnTo>
                        <a:pt x="0" y="302"/>
                      </a:lnTo>
                      <a:lnTo>
                        <a:pt x="32" y="302"/>
                      </a:lnTo>
                      <a:lnTo>
                        <a:pt x="32" y="273"/>
                      </a:lnTo>
                      <a:lnTo>
                        <a:pt x="66" y="273"/>
                      </a:lnTo>
                      <a:lnTo>
                        <a:pt x="66" y="302"/>
                      </a:lnTo>
                      <a:lnTo>
                        <a:pt x="98" y="302"/>
                      </a:lnTo>
                      <a:lnTo>
                        <a:pt x="98" y="0"/>
                      </a:lnTo>
                      <a:lnTo>
                        <a:pt x="0" y="0"/>
                      </a:lnTo>
                      <a:close/>
                      <a:moveTo>
                        <a:pt x="41" y="239"/>
                      </a:moveTo>
                      <a:lnTo>
                        <a:pt x="19" y="239"/>
                      </a:lnTo>
                      <a:lnTo>
                        <a:pt x="19" y="217"/>
                      </a:lnTo>
                      <a:lnTo>
                        <a:pt x="41" y="217"/>
                      </a:lnTo>
                      <a:lnTo>
                        <a:pt x="41" y="239"/>
                      </a:lnTo>
                      <a:close/>
                      <a:moveTo>
                        <a:pt x="41" y="202"/>
                      </a:moveTo>
                      <a:lnTo>
                        <a:pt x="19" y="202"/>
                      </a:lnTo>
                      <a:lnTo>
                        <a:pt x="19" y="181"/>
                      </a:lnTo>
                      <a:lnTo>
                        <a:pt x="41" y="181"/>
                      </a:lnTo>
                      <a:lnTo>
                        <a:pt x="41" y="202"/>
                      </a:lnTo>
                      <a:close/>
                      <a:moveTo>
                        <a:pt x="41" y="166"/>
                      </a:moveTo>
                      <a:lnTo>
                        <a:pt x="19" y="166"/>
                      </a:lnTo>
                      <a:lnTo>
                        <a:pt x="19" y="145"/>
                      </a:lnTo>
                      <a:lnTo>
                        <a:pt x="41" y="145"/>
                      </a:lnTo>
                      <a:lnTo>
                        <a:pt x="41" y="166"/>
                      </a:lnTo>
                      <a:close/>
                      <a:moveTo>
                        <a:pt x="41" y="130"/>
                      </a:moveTo>
                      <a:lnTo>
                        <a:pt x="19" y="130"/>
                      </a:lnTo>
                      <a:lnTo>
                        <a:pt x="19" y="109"/>
                      </a:lnTo>
                      <a:lnTo>
                        <a:pt x="41" y="109"/>
                      </a:lnTo>
                      <a:lnTo>
                        <a:pt x="41" y="130"/>
                      </a:lnTo>
                      <a:close/>
                      <a:moveTo>
                        <a:pt x="41" y="94"/>
                      </a:moveTo>
                      <a:lnTo>
                        <a:pt x="19" y="94"/>
                      </a:lnTo>
                      <a:lnTo>
                        <a:pt x="19" y="73"/>
                      </a:lnTo>
                      <a:lnTo>
                        <a:pt x="41" y="73"/>
                      </a:lnTo>
                      <a:lnTo>
                        <a:pt x="41" y="94"/>
                      </a:lnTo>
                      <a:close/>
                      <a:moveTo>
                        <a:pt x="41" y="58"/>
                      </a:moveTo>
                      <a:lnTo>
                        <a:pt x="19" y="58"/>
                      </a:lnTo>
                      <a:lnTo>
                        <a:pt x="19" y="36"/>
                      </a:lnTo>
                      <a:lnTo>
                        <a:pt x="41" y="36"/>
                      </a:lnTo>
                      <a:lnTo>
                        <a:pt x="41" y="58"/>
                      </a:lnTo>
                      <a:close/>
                      <a:moveTo>
                        <a:pt x="79" y="239"/>
                      </a:moveTo>
                      <a:lnTo>
                        <a:pt x="58" y="239"/>
                      </a:lnTo>
                      <a:lnTo>
                        <a:pt x="58" y="217"/>
                      </a:lnTo>
                      <a:lnTo>
                        <a:pt x="79" y="217"/>
                      </a:lnTo>
                      <a:lnTo>
                        <a:pt x="79" y="239"/>
                      </a:lnTo>
                      <a:close/>
                      <a:moveTo>
                        <a:pt x="79" y="202"/>
                      </a:moveTo>
                      <a:lnTo>
                        <a:pt x="58" y="202"/>
                      </a:lnTo>
                      <a:lnTo>
                        <a:pt x="58" y="181"/>
                      </a:lnTo>
                      <a:lnTo>
                        <a:pt x="79" y="181"/>
                      </a:lnTo>
                      <a:lnTo>
                        <a:pt x="79" y="202"/>
                      </a:lnTo>
                      <a:close/>
                      <a:moveTo>
                        <a:pt x="79" y="166"/>
                      </a:moveTo>
                      <a:lnTo>
                        <a:pt x="58" y="166"/>
                      </a:lnTo>
                      <a:lnTo>
                        <a:pt x="58" y="145"/>
                      </a:lnTo>
                      <a:lnTo>
                        <a:pt x="79" y="145"/>
                      </a:lnTo>
                      <a:lnTo>
                        <a:pt x="79" y="166"/>
                      </a:lnTo>
                      <a:close/>
                      <a:moveTo>
                        <a:pt x="79" y="130"/>
                      </a:moveTo>
                      <a:lnTo>
                        <a:pt x="58" y="130"/>
                      </a:lnTo>
                      <a:lnTo>
                        <a:pt x="58" y="109"/>
                      </a:lnTo>
                      <a:lnTo>
                        <a:pt x="79" y="109"/>
                      </a:lnTo>
                      <a:lnTo>
                        <a:pt x="79" y="130"/>
                      </a:lnTo>
                      <a:close/>
                      <a:moveTo>
                        <a:pt x="79" y="94"/>
                      </a:moveTo>
                      <a:lnTo>
                        <a:pt x="58" y="94"/>
                      </a:lnTo>
                      <a:lnTo>
                        <a:pt x="58" y="73"/>
                      </a:lnTo>
                      <a:lnTo>
                        <a:pt x="79" y="73"/>
                      </a:lnTo>
                      <a:lnTo>
                        <a:pt x="79" y="94"/>
                      </a:lnTo>
                      <a:close/>
                      <a:moveTo>
                        <a:pt x="79" y="58"/>
                      </a:moveTo>
                      <a:lnTo>
                        <a:pt x="58" y="58"/>
                      </a:lnTo>
                      <a:lnTo>
                        <a:pt x="58" y="36"/>
                      </a:lnTo>
                      <a:lnTo>
                        <a:pt x="79" y="36"/>
                      </a:lnTo>
                      <a:lnTo>
                        <a:pt x="79" y="5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8" name="Freeform 57"/>
              <p:cNvSpPr>
                <a:spLocks noEditPoints="1"/>
              </p:cNvSpPr>
              <p:nvPr/>
            </p:nvSpPr>
            <p:spPr bwMode="auto">
              <a:xfrm>
                <a:off x="5896428" y="2009158"/>
                <a:ext cx="339107" cy="239563"/>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58"/>
              <p:cNvSpPr>
                <a:spLocks noEditPoints="1"/>
              </p:cNvSpPr>
              <p:nvPr/>
            </p:nvSpPr>
            <p:spPr bwMode="auto">
              <a:xfrm>
                <a:off x="5858084" y="2845069"/>
                <a:ext cx="415795" cy="296190"/>
              </a:xfrm>
              <a:custGeom>
                <a:avLst/>
                <a:gdLst/>
                <a:ahLst/>
                <a:cxnLst>
                  <a:cxn ang="0">
                    <a:pos x="373" y="0"/>
                  </a:cxn>
                  <a:cxn ang="0">
                    <a:pos x="334" y="219"/>
                  </a:cxn>
                  <a:cxn ang="0">
                    <a:pos x="304" y="32"/>
                  </a:cxn>
                  <a:cxn ang="0">
                    <a:pos x="268" y="219"/>
                  </a:cxn>
                  <a:cxn ang="0">
                    <a:pos x="236" y="32"/>
                  </a:cxn>
                  <a:cxn ang="0">
                    <a:pos x="198" y="219"/>
                  </a:cxn>
                  <a:cxn ang="0">
                    <a:pos x="0" y="405"/>
                  </a:cxn>
                  <a:cxn ang="0">
                    <a:pos x="379" y="219"/>
                  </a:cxn>
                  <a:cxn ang="0">
                    <a:pos x="41" y="349"/>
                  </a:cxn>
                  <a:cxn ang="0">
                    <a:pos x="21" y="332"/>
                  </a:cxn>
                  <a:cxn ang="0">
                    <a:pos x="41" y="349"/>
                  </a:cxn>
                  <a:cxn ang="0">
                    <a:pos x="21" y="313"/>
                  </a:cxn>
                  <a:cxn ang="0">
                    <a:pos x="41" y="296"/>
                  </a:cxn>
                  <a:cxn ang="0">
                    <a:pos x="41" y="277"/>
                  </a:cxn>
                  <a:cxn ang="0">
                    <a:pos x="21" y="260"/>
                  </a:cxn>
                  <a:cxn ang="0">
                    <a:pos x="41" y="277"/>
                  </a:cxn>
                  <a:cxn ang="0">
                    <a:pos x="60" y="349"/>
                  </a:cxn>
                  <a:cxn ang="0">
                    <a:pos x="81" y="332"/>
                  </a:cxn>
                  <a:cxn ang="0">
                    <a:pos x="81" y="313"/>
                  </a:cxn>
                  <a:cxn ang="0">
                    <a:pos x="60" y="296"/>
                  </a:cxn>
                  <a:cxn ang="0">
                    <a:pos x="81" y="313"/>
                  </a:cxn>
                  <a:cxn ang="0">
                    <a:pos x="60" y="277"/>
                  </a:cxn>
                  <a:cxn ang="0">
                    <a:pos x="81" y="260"/>
                  </a:cxn>
                  <a:cxn ang="0">
                    <a:pos x="119" y="349"/>
                  </a:cxn>
                  <a:cxn ang="0">
                    <a:pos x="100" y="332"/>
                  </a:cxn>
                  <a:cxn ang="0">
                    <a:pos x="119" y="349"/>
                  </a:cxn>
                  <a:cxn ang="0">
                    <a:pos x="100" y="313"/>
                  </a:cxn>
                  <a:cxn ang="0">
                    <a:pos x="119" y="296"/>
                  </a:cxn>
                  <a:cxn ang="0">
                    <a:pos x="119" y="277"/>
                  </a:cxn>
                  <a:cxn ang="0">
                    <a:pos x="100" y="260"/>
                  </a:cxn>
                  <a:cxn ang="0">
                    <a:pos x="119" y="277"/>
                  </a:cxn>
                  <a:cxn ang="0">
                    <a:pos x="138" y="349"/>
                  </a:cxn>
                  <a:cxn ang="0">
                    <a:pos x="158" y="332"/>
                  </a:cxn>
                  <a:cxn ang="0">
                    <a:pos x="158" y="313"/>
                  </a:cxn>
                  <a:cxn ang="0">
                    <a:pos x="138" y="296"/>
                  </a:cxn>
                  <a:cxn ang="0">
                    <a:pos x="158" y="313"/>
                  </a:cxn>
                  <a:cxn ang="0">
                    <a:pos x="138" y="277"/>
                  </a:cxn>
                  <a:cxn ang="0">
                    <a:pos x="158" y="260"/>
                  </a:cxn>
                </a:cxnLst>
                <a:rect l="0" t="0" r="r" b="b"/>
                <a:pathLst>
                  <a:path w="379" h="405">
                    <a:moveTo>
                      <a:pt x="379" y="219"/>
                    </a:moveTo>
                    <a:lnTo>
                      <a:pt x="373" y="0"/>
                    </a:lnTo>
                    <a:lnTo>
                      <a:pt x="341" y="0"/>
                    </a:lnTo>
                    <a:lnTo>
                      <a:pt x="334" y="219"/>
                    </a:lnTo>
                    <a:lnTo>
                      <a:pt x="311" y="219"/>
                    </a:lnTo>
                    <a:lnTo>
                      <a:pt x="304" y="32"/>
                    </a:lnTo>
                    <a:lnTo>
                      <a:pt x="275" y="32"/>
                    </a:lnTo>
                    <a:lnTo>
                      <a:pt x="268" y="219"/>
                    </a:lnTo>
                    <a:lnTo>
                      <a:pt x="243" y="219"/>
                    </a:lnTo>
                    <a:lnTo>
                      <a:pt x="236" y="32"/>
                    </a:lnTo>
                    <a:lnTo>
                      <a:pt x="204" y="32"/>
                    </a:lnTo>
                    <a:lnTo>
                      <a:pt x="198" y="219"/>
                    </a:lnTo>
                    <a:lnTo>
                      <a:pt x="0" y="219"/>
                    </a:lnTo>
                    <a:lnTo>
                      <a:pt x="0" y="405"/>
                    </a:lnTo>
                    <a:lnTo>
                      <a:pt x="379" y="405"/>
                    </a:lnTo>
                    <a:lnTo>
                      <a:pt x="379" y="219"/>
                    </a:lnTo>
                    <a:lnTo>
                      <a:pt x="379" y="219"/>
                    </a:lnTo>
                    <a:close/>
                    <a:moveTo>
                      <a:pt x="41" y="349"/>
                    </a:moveTo>
                    <a:lnTo>
                      <a:pt x="21" y="349"/>
                    </a:lnTo>
                    <a:lnTo>
                      <a:pt x="21" y="332"/>
                    </a:lnTo>
                    <a:lnTo>
                      <a:pt x="41" y="332"/>
                    </a:lnTo>
                    <a:lnTo>
                      <a:pt x="41" y="349"/>
                    </a:lnTo>
                    <a:close/>
                    <a:moveTo>
                      <a:pt x="41" y="313"/>
                    </a:moveTo>
                    <a:lnTo>
                      <a:pt x="21" y="313"/>
                    </a:lnTo>
                    <a:lnTo>
                      <a:pt x="21" y="296"/>
                    </a:lnTo>
                    <a:lnTo>
                      <a:pt x="41" y="296"/>
                    </a:lnTo>
                    <a:lnTo>
                      <a:pt x="41" y="313"/>
                    </a:lnTo>
                    <a:close/>
                    <a:moveTo>
                      <a:pt x="41" y="277"/>
                    </a:moveTo>
                    <a:lnTo>
                      <a:pt x="21" y="277"/>
                    </a:lnTo>
                    <a:lnTo>
                      <a:pt x="21" y="260"/>
                    </a:lnTo>
                    <a:lnTo>
                      <a:pt x="41" y="260"/>
                    </a:lnTo>
                    <a:lnTo>
                      <a:pt x="41" y="277"/>
                    </a:lnTo>
                    <a:close/>
                    <a:moveTo>
                      <a:pt x="81" y="349"/>
                    </a:moveTo>
                    <a:lnTo>
                      <a:pt x="60" y="349"/>
                    </a:lnTo>
                    <a:lnTo>
                      <a:pt x="60" y="332"/>
                    </a:lnTo>
                    <a:lnTo>
                      <a:pt x="81" y="332"/>
                    </a:lnTo>
                    <a:lnTo>
                      <a:pt x="81" y="349"/>
                    </a:lnTo>
                    <a:close/>
                    <a:moveTo>
                      <a:pt x="81" y="313"/>
                    </a:moveTo>
                    <a:lnTo>
                      <a:pt x="60" y="313"/>
                    </a:lnTo>
                    <a:lnTo>
                      <a:pt x="60" y="296"/>
                    </a:lnTo>
                    <a:lnTo>
                      <a:pt x="81" y="296"/>
                    </a:lnTo>
                    <a:lnTo>
                      <a:pt x="81" y="313"/>
                    </a:lnTo>
                    <a:close/>
                    <a:moveTo>
                      <a:pt x="81" y="277"/>
                    </a:moveTo>
                    <a:lnTo>
                      <a:pt x="60" y="277"/>
                    </a:lnTo>
                    <a:lnTo>
                      <a:pt x="60" y="260"/>
                    </a:lnTo>
                    <a:lnTo>
                      <a:pt x="81" y="260"/>
                    </a:lnTo>
                    <a:lnTo>
                      <a:pt x="81" y="277"/>
                    </a:lnTo>
                    <a:close/>
                    <a:moveTo>
                      <a:pt x="119" y="349"/>
                    </a:moveTo>
                    <a:lnTo>
                      <a:pt x="100" y="349"/>
                    </a:lnTo>
                    <a:lnTo>
                      <a:pt x="100" y="332"/>
                    </a:lnTo>
                    <a:lnTo>
                      <a:pt x="119" y="332"/>
                    </a:lnTo>
                    <a:lnTo>
                      <a:pt x="119" y="349"/>
                    </a:lnTo>
                    <a:close/>
                    <a:moveTo>
                      <a:pt x="119" y="313"/>
                    </a:moveTo>
                    <a:lnTo>
                      <a:pt x="100" y="313"/>
                    </a:lnTo>
                    <a:lnTo>
                      <a:pt x="100" y="296"/>
                    </a:lnTo>
                    <a:lnTo>
                      <a:pt x="119" y="296"/>
                    </a:lnTo>
                    <a:lnTo>
                      <a:pt x="119" y="313"/>
                    </a:lnTo>
                    <a:close/>
                    <a:moveTo>
                      <a:pt x="119" y="277"/>
                    </a:moveTo>
                    <a:lnTo>
                      <a:pt x="100" y="277"/>
                    </a:lnTo>
                    <a:lnTo>
                      <a:pt x="100" y="260"/>
                    </a:lnTo>
                    <a:lnTo>
                      <a:pt x="119" y="260"/>
                    </a:lnTo>
                    <a:lnTo>
                      <a:pt x="119" y="277"/>
                    </a:lnTo>
                    <a:close/>
                    <a:moveTo>
                      <a:pt x="158" y="349"/>
                    </a:moveTo>
                    <a:lnTo>
                      <a:pt x="138" y="349"/>
                    </a:lnTo>
                    <a:lnTo>
                      <a:pt x="138" y="332"/>
                    </a:lnTo>
                    <a:lnTo>
                      <a:pt x="158" y="332"/>
                    </a:lnTo>
                    <a:lnTo>
                      <a:pt x="158" y="349"/>
                    </a:lnTo>
                    <a:close/>
                    <a:moveTo>
                      <a:pt x="158" y="313"/>
                    </a:moveTo>
                    <a:lnTo>
                      <a:pt x="138" y="313"/>
                    </a:lnTo>
                    <a:lnTo>
                      <a:pt x="138" y="296"/>
                    </a:lnTo>
                    <a:lnTo>
                      <a:pt x="158" y="296"/>
                    </a:lnTo>
                    <a:lnTo>
                      <a:pt x="158" y="313"/>
                    </a:lnTo>
                    <a:close/>
                    <a:moveTo>
                      <a:pt x="158" y="277"/>
                    </a:moveTo>
                    <a:lnTo>
                      <a:pt x="138" y="277"/>
                    </a:lnTo>
                    <a:lnTo>
                      <a:pt x="138" y="260"/>
                    </a:lnTo>
                    <a:lnTo>
                      <a:pt x="158" y="260"/>
                    </a:lnTo>
                    <a:lnTo>
                      <a:pt x="158" y="277"/>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9"/>
              <p:cNvSpPr>
                <a:spLocks noEditPoints="1"/>
              </p:cNvSpPr>
              <p:nvPr/>
            </p:nvSpPr>
            <p:spPr bwMode="auto">
              <a:xfrm>
                <a:off x="5844507" y="3327609"/>
                <a:ext cx="442949" cy="372842"/>
              </a:xfrm>
              <a:custGeom>
                <a:avLst/>
                <a:gdLst/>
                <a:ahLst/>
                <a:cxnLst>
                  <a:cxn ang="0">
                    <a:pos x="159" y="351"/>
                  </a:cxn>
                  <a:cxn ang="0">
                    <a:pos x="260" y="351"/>
                  </a:cxn>
                  <a:cxn ang="0">
                    <a:pos x="0" y="0"/>
                  </a:cxn>
                  <a:cxn ang="0">
                    <a:pos x="30" y="297"/>
                  </a:cxn>
                  <a:cxn ang="0">
                    <a:pos x="68" y="274"/>
                  </a:cxn>
                  <a:cxn ang="0">
                    <a:pos x="68" y="236"/>
                  </a:cxn>
                  <a:cxn ang="0">
                    <a:pos x="30" y="215"/>
                  </a:cxn>
                  <a:cxn ang="0">
                    <a:pos x="68" y="215"/>
                  </a:cxn>
                  <a:cxn ang="0">
                    <a:pos x="30" y="117"/>
                  </a:cxn>
                  <a:cxn ang="0">
                    <a:pos x="68" y="95"/>
                  </a:cxn>
                  <a:cxn ang="0">
                    <a:pos x="68" y="58"/>
                  </a:cxn>
                  <a:cxn ang="0">
                    <a:pos x="94" y="335"/>
                  </a:cxn>
                  <a:cxn ang="0">
                    <a:pos x="132" y="335"/>
                  </a:cxn>
                  <a:cxn ang="0">
                    <a:pos x="94" y="236"/>
                  </a:cxn>
                  <a:cxn ang="0">
                    <a:pos x="132" y="215"/>
                  </a:cxn>
                  <a:cxn ang="0">
                    <a:pos x="132" y="177"/>
                  </a:cxn>
                  <a:cxn ang="0">
                    <a:pos x="94" y="154"/>
                  </a:cxn>
                  <a:cxn ang="0">
                    <a:pos x="132" y="154"/>
                  </a:cxn>
                  <a:cxn ang="0">
                    <a:pos x="94" y="58"/>
                  </a:cxn>
                  <a:cxn ang="0">
                    <a:pos x="194" y="274"/>
                  </a:cxn>
                  <a:cxn ang="0">
                    <a:pos x="194" y="236"/>
                  </a:cxn>
                  <a:cxn ang="0">
                    <a:pos x="157" y="215"/>
                  </a:cxn>
                  <a:cxn ang="0">
                    <a:pos x="194" y="215"/>
                  </a:cxn>
                  <a:cxn ang="0">
                    <a:pos x="157" y="154"/>
                  </a:cxn>
                  <a:cxn ang="0">
                    <a:pos x="194" y="118"/>
                  </a:cxn>
                  <a:cxn ang="0">
                    <a:pos x="157" y="58"/>
                  </a:cxn>
                  <a:cxn ang="0">
                    <a:pos x="260" y="274"/>
                  </a:cxn>
                  <a:cxn ang="0">
                    <a:pos x="260" y="238"/>
                  </a:cxn>
                  <a:cxn ang="0">
                    <a:pos x="223" y="215"/>
                  </a:cxn>
                  <a:cxn ang="0">
                    <a:pos x="260" y="215"/>
                  </a:cxn>
                  <a:cxn ang="0">
                    <a:pos x="223" y="117"/>
                  </a:cxn>
                  <a:cxn ang="0">
                    <a:pos x="260" y="95"/>
                  </a:cxn>
                  <a:cxn ang="0">
                    <a:pos x="260" y="58"/>
                  </a:cxn>
                  <a:cxn ang="0">
                    <a:pos x="323" y="58"/>
                  </a:cxn>
                  <a:cxn ang="0">
                    <a:pos x="285" y="58"/>
                  </a:cxn>
                  <a:cxn ang="0">
                    <a:pos x="323" y="118"/>
                  </a:cxn>
                  <a:cxn ang="0">
                    <a:pos x="285" y="117"/>
                  </a:cxn>
                  <a:cxn ang="0">
                    <a:pos x="287" y="297"/>
                  </a:cxn>
                  <a:cxn ang="0">
                    <a:pos x="325" y="274"/>
                  </a:cxn>
                  <a:cxn ang="0">
                    <a:pos x="325" y="238"/>
                  </a:cxn>
                  <a:cxn ang="0">
                    <a:pos x="287" y="215"/>
                  </a:cxn>
                  <a:cxn ang="0">
                    <a:pos x="325" y="215"/>
                  </a:cxn>
                  <a:cxn ang="0">
                    <a:pos x="350" y="297"/>
                  </a:cxn>
                  <a:cxn ang="0">
                    <a:pos x="387" y="274"/>
                  </a:cxn>
                  <a:cxn ang="0">
                    <a:pos x="387" y="238"/>
                  </a:cxn>
                  <a:cxn ang="0">
                    <a:pos x="350" y="215"/>
                  </a:cxn>
                  <a:cxn ang="0">
                    <a:pos x="387" y="215"/>
                  </a:cxn>
                  <a:cxn ang="0">
                    <a:pos x="350" y="117"/>
                  </a:cxn>
                  <a:cxn ang="0">
                    <a:pos x="387" y="95"/>
                  </a:cxn>
                  <a:cxn ang="0">
                    <a:pos x="387" y="58"/>
                  </a:cxn>
                </a:cxnLst>
                <a:rect l="0" t="0" r="r" b="b"/>
                <a:pathLst>
                  <a:path w="417" h="351">
                    <a:moveTo>
                      <a:pt x="0" y="0"/>
                    </a:moveTo>
                    <a:lnTo>
                      <a:pt x="0" y="351"/>
                    </a:lnTo>
                    <a:lnTo>
                      <a:pt x="159" y="351"/>
                    </a:lnTo>
                    <a:lnTo>
                      <a:pt x="159" y="297"/>
                    </a:lnTo>
                    <a:lnTo>
                      <a:pt x="260" y="297"/>
                    </a:lnTo>
                    <a:lnTo>
                      <a:pt x="260" y="351"/>
                    </a:lnTo>
                    <a:lnTo>
                      <a:pt x="417" y="351"/>
                    </a:lnTo>
                    <a:lnTo>
                      <a:pt x="417" y="0"/>
                    </a:lnTo>
                    <a:lnTo>
                      <a:pt x="0" y="0"/>
                    </a:lnTo>
                    <a:close/>
                    <a:moveTo>
                      <a:pt x="68" y="335"/>
                    </a:moveTo>
                    <a:lnTo>
                      <a:pt x="30" y="335"/>
                    </a:lnTo>
                    <a:lnTo>
                      <a:pt x="30" y="297"/>
                    </a:lnTo>
                    <a:lnTo>
                      <a:pt x="68" y="297"/>
                    </a:lnTo>
                    <a:lnTo>
                      <a:pt x="68" y="335"/>
                    </a:lnTo>
                    <a:close/>
                    <a:moveTo>
                      <a:pt x="68" y="274"/>
                    </a:moveTo>
                    <a:lnTo>
                      <a:pt x="30" y="274"/>
                    </a:lnTo>
                    <a:lnTo>
                      <a:pt x="30" y="236"/>
                    </a:lnTo>
                    <a:lnTo>
                      <a:pt x="68" y="236"/>
                    </a:lnTo>
                    <a:lnTo>
                      <a:pt x="68" y="274"/>
                    </a:lnTo>
                    <a:close/>
                    <a:moveTo>
                      <a:pt x="68" y="215"/>
                    </a:moveTo>
                    <a:lnTo>
                      <a:pt x="30" y="215"/>
                    </a:lnTo>
                    <a:lnTo>
                      <a:pt x="30" y="177"/>
                    </a:lnTo>
                    <a:lnTo>
                      <a:pt x="68" y="177"/>
                    </a:lnTo>
                    <a:lnTo>
                      <a:pt x="68" y="215"/>
                    </a:lnTo>
                    <a:close/>
                    <a:moveTo>
                      <a:pt x="68" y="154"/>
                    </a:moveTo>
                    <a:lnTo>
                      <a:pt x="30" y="154"/>
                    </a:lnTo>
                    <a:lnTo>
                      <a:pt x="30" y="117"/>
                    </a:lnTo>
                    <a:lnTo>
                      <a:pt x="68" y="117"/>
                    </a:lnTo>
                    <a:lnTo>
                      <a:pt x="68" y="154"/>
                    </a:lnTo>
                    <a:close/>
                    <a:moveTo>
                      <a:pt x="68" y="95"/>
                    </a:moveTo>
                    <a:lnTo>
                      <a:pt x="30" y="95"/>
                    </a:lnTo>
                    <a:lnTo>
                      <a:pt x="30" y="58"/>
                    </a:lnTo>
                    <a:lnTo>
                      <a:pt x="68" y="58"/>
                    </a:lnTo>
                    <a:lnTo>
                      <a:pt x="68" y="95"/>
                    </a:lnTo>
                    <a:close/>
                    <a:moveTo>
                      <a:pt x="132" y="335"/>
                    </a:moveTo>
                    <a:lnTo>
                      <a:pt x="94" y="335"/>
                    </a:lnTo>
                    <a:lnTo>
                      <a:pt x="94" y="297"/>
                    </a:lnTo>
                    <a:lnTo>
                      <a:pt x="132" y="297"/>
                    </a:lnTo>
                    <a:lnTo>
                      <a:pt x="132" y="335"/>
                    </a:lnTo>
                    <a:close/>
                    <a:moveTo>
                      <a:pt x="132" y="274"/>
                    </a:moveTo>
                    <a:lnTo>
                      <a:pt x="94" y="274"/>
                    </a:lnTo>
                    <a:lnTo>
                      <a:pt x="94" y="236"/>
                    </a:lnTo>
                    <a:lnTo>
                      <a:pt x="132" y="236"/>
                    </a:lnTo>
                    <a:lnTo>
                      <a:pt x="132" y="274"/>
                    </a:lnTo>
                    <a:close/>
                    <a:moveTo>
                      <a:pt x="132" y="215"/>
                    </a:moveTo>
                    <a:lnTo>
                      <a:pt x="94" y="215"/>
                    </a:lnTo>
                    <a:lnTo>
                      <a:pt x="94" y="177"/>
                    </a:lnTo>
                    <a:lnTo>
                      <a:pt x="132" y="177"/>
                    </a:lnTo>
                    <a:lnTo>
                      <a:pt x="132" y="215"/>
                    </a:lnTo>
                    <a:close/>
                    <a:moveTo>
                      <a:pt x="132" y="154"/>
                    </a:moveTo>
                    <a:lnTo>
                      <a:pt x="94" y="154"/>
                    </a:lnTo>
                    <a:lnTo>
                      <a:pt x="94" y="117"/>
                    </a:lnTo>
                    <a:lnTo>
                      <a:pt x="132" y="117"/>
                    </a:lnTo>
                    <a:lnTo>
                      <a:pt x="132" y="154"/>
                    </a:lnTo>
                    <a:close/>
                    <a:moveTo>
                      <a:pt x="132" y="95"/>
                    </a:moveTo>
                    <a:lnTo>
                      <a:pt x="94" y="95"/>
                    </a:lnTo>
                    <a:lnTo>
                      <a:pt x="94" y="58"/>
                    </a:lnTo>
                    <a:lnTo>
                      <a:pt x="132" y="58"/>
                    </a:lnTo>
                    <a:lnTo>
                      <a:pt x="132" y="95"/>
                    </a:lnTo>
                    <a:close/>
                    <a:moveTo>
                      <a:pt x="194" y="274"/>
                    </a:moveTo>
                    <a:lnTo>
                      <a:pt x="157" y="274"/>
                    </a:lnTo>
                    <a:lnTo>
                      <a:pt x="157" y="236"/>
                    </a:lnTo>
                    <a:lnTo>
                      <a:pt x="194" y="236"/>
                    </a:lnTo>
                    <a:lnTo>
                      <a:pt x="194" y="274"/>
                    </a:lnTo>
                    <a:close/>
                    <a:moveTo>
                      <a:pt x="194" y="215"/>
                    </a:moveTo>
                    <a:lnTo>
                      <a:pt x="157" y="215"/>
                    </a:lnTo>
                    <a:lnTo>
                      <a:pt x="157" y="177"/>
                    </a:lnTo>
                    <a:lnTo>
                      <a:pt x="194" y="177"/>
                    </a:lnTo>
                    <a:lnTo>
                      <a:pt x="194" y="215"/>
                    </a:lnTo>
                    <a:close/>
                    <a:moveTo>
                      <a:pt x="194" y="118"/>
                    </a:moveTo>
                    <a:lnTo>
                      <a:pt x="194" y="154"/>
                    </a:lnTo>
                    <a:lnTo>
                      <a:pt x="157" y="154"/>
                    </a:lnTo>
                    <a:lnTo>
                      <a:pt x="157" y="117"/>
                    </a:lnTo>
                    <a:lnTo>
                      <a:pt x="194" y="117"/>
                    </a:lnTo>
                    <a:lnTo>
                      <a:pt x="194" y="118"/>
                    </a:lnTo>
                    <a:close/>
                    <a:moveTo>
                      <a:pt x="194" y="95"/>
                    </a:moveTo>
                    <a:lnTo>
                      <a:pt x="157" y="95"/>
                    </a:lnTo>
                    <a:lnTo>
                      <a:pt x="157" y="58"/>
                    </a:lnTo>
                    <a:lnTo>
                      <a:pt x="194" y="58"/>
                    </a:lnTo>
                    <a:lnTo>
                      <a:pt x="194" y="95"/>
                    </a:lnTo>
                    <a:close/>
                    <a:moveTo>
                      <a:pt x="260" y="274"/>
                    </a:moveTo>
                    <a:lnTo>
                      <a:pt x="223" y="274"/>
                    </a:lnTo>
                    <a:lnTo>
                      <a:pt x="223" y="238"/>
                    </a:lnTo>
                    <a:lnTo>
                      <a:pt x="260" y="238"/>
                    </a:lnTo>
                    <a:lnTo>
                      <a:pt x="260" y="274"/>
                    </a:lnTo>
                    <a:close/>
                    <a:moveTo>
                      <a:pt x="260" y="215"/>
                    </a:moveTo>
                    <a:lnTo>
                      <a:pt x="223" y="215"/>
                    </a:lnTo>
                    <a:lnTo>
                      <a:pt x="223" y="177"/>
                    </a:lnTo>
                    <a:lnTo>
                      <a:pt x="260" y="177"/>
                    </a:lnTo>
                    <a:lnTo>
                      <a:pt x="260" y="215"/>
                    </a:lnTo>
                    <a:close/>
                    <a:moveTo>
                      <a:pt x="260" y="154"/>
                    </a:moveTo>
                    <a:lnTo>
                      <a:pt x="223" y="154"/>
                    </a:lnTo>
                    <a:lnTo>
                      <a:pt x="223" y="117"/>
                    </a:lnTo>
                    <a:lnTo>
                      <a:pt x="260" y="117"/>
                    </a:lnTo>
                    <a:lnTo>
                      <a:pt x="260" y="154"/>
                    </a:lnTo>
                    <a:close/>
                    <a:moveTo>
                      <a:pt x="260" y="95"/>
                    </a:moveTo>
                    <a:lnTo>
                      <a:pt x="223" y="95"/>
                    </a:lnTo>
                    <a:lnTo>
                      <a:pt x="223" y="58"/>
                    </a:lnTo>
                    <a:lnTo>
                      <a:pt x="260" y="58"/>
                    </a:lnTo>
                    <a:lnTo>
                      <a:pt x="260" y="95"/>
                    </a:lnTo>
                    <a:close/>
                    <a:moveTo>
                      <a:pt x="285" y="58"/>
                    </a:moveTo>
                    <a:lnTo>
                      <a:pt x="323" y="58"/>
                    </a:lnTo>
                    <a:lnTo>
                      <a:pt x="323" y="95"/>
                    </a:lnTo>
                    <a:lnTo>
                      <a:pt x="285" y="95"/>
                    </a:lnTo>
                    <a:lnTo>
                      <a:pt x="285" y="58"/>
                    </a:lnTo>
                    <a:close/>
                    <a:moveTo>
                      <a:pt x="285" y="117"/>
                    </a:moveTo>
                    <a:lnTo>
                      <a:pt x="323" y="117"/>
                    </a:lnTo>
                    <a:lnTo>
                      <a:pt x="323" y="118"/>
                    </a:lnTo>
                    <a:lnTo>
                      <a:pt x="323" y="154"/>
                    </a:lnTo>
                    <a:lnTo>
                      <a:pt x="285" y="154"/>
                    </a:lnTo>
                    <a:lnTo>
                      <a:pt x="285" y="117"/>
                    </a:lnTo>
                    <a:close/>
                    <a:moveTo>
                      <a:pt x="325" y="335"/>
                    </a:moveTo>
                    <a:lnTo>
                      <a:pt x="287" y="335"/>
                    </a:lnTo>
                    <a:lnTo>
                      <a:pt x="287" y="297"/>
                    </a:lnTo>
                    <a:lnTo>
                      <a:pt x="325" y="297"/>
                    </a:lnTo>
                    <a:lnTo>
                      <a:pt x="325" y="335"/>
                    </a:lnTo>
                    <a:close/>
                    <a:moveTo>
                      <a:pt x="325" y="274"/>
                    </a:moveTo>
                    <a:lnTo>
                      <a:pt x="287" y="274"/>
                    </a:lnTo>
                    <a:lnTo>
                      <a:pt x="287" y="238"/>
                    </a:lnTo>
                    <a:lnTo>
                      <a:pt x="325" y="238"/>
                    </a:lnTo>
                    <a:lnTo>
                      <a:pt x="325" y="274"/>
                    </a:lnTo>
                    <a:close/>
                    <a:moveTo>
                      <a:pt x="325" y="215"/>
                    </a:moveTo>
                    <a:lnTo>
                      <a:pt x="287" y="215"/>
                    </a:lnTo>
                    <a:lnTo>
                      <a:pt x="287" y="177"/>
                    </a:lnTo>
                    <a:lnTo>
                      <a:pt x="325" y="177"/>
                    </a:lnTo>
                    <a:lnTo>
                      <a:pt x="325" y="215"/>
                    </a:lnTo>
                    <a:close/>
                    <a:moveTo>
                      <a:pt x="387" y="335"/>
                    </a:moveTo>
                    <a:lnTo>
                      <a:pt x="350" y="335"/>
                    </a:lnTo>
                    <a:lnTo>
                      <a:pt x="350" y="297"/>
                    </a:lnTo>
                    <a:lnTo>
                      <a:pt x="387" y="297"/>
                    </a:lnTo>
                    <a:lnTo>
                      <a:pt x="387" y="335"/>
                    </a:lnTo>
                    <a:close/>
                    <a:moveTo>
                      <a:pt x="387" y="274"/>
                    </a:moveTo>
                    <a:lnTo>
                      <a:pt x="350" y="274"/>
                    </a:lnTo>
                    <a:lnTo>
                      <a:pt x="350" y="238"/>
                    </a:lnTo>
                    <a:lnTo>
                      <a:pt x="387" y="238"/>
                    </a:lnTo>
                    <a:lnTo>
                      <a:pt x="387" y="274"/>
                    </a:lnTo>
                    <a:close/>
                    <a:moveTo>
                      <a:pt x="387" y="215"/>
                    </a:moveTo>
                    <a:lnTo>
                      <a:pt x="350" y="215"/>
                    </a:lnTo>
                    <a:lnTo>
                      <a:pt x="350" y="177"/>
                    </a:lnTo>
                    <a:lnTo>
                      <a:pt x="387" y="177"/>
                    </a:lnTo>
                    <a:lnTo>
                      <a:pt x="387" y="215"/>
                    </a:lnTo>
                    <a:close/>
                    <a:moveTo>
                      <a:pt x="387" y="154"/>
                    </a:moveTo>
                    <a:lnTo>
                      <a:pt x="350" y="154"/>
                    </a:lnTo>
                    <a:lnTo>
                      <a:pt x="350" y="117"/>
                    </a:lnTo>
                    <a:lnTo>
                      <a:pt x="387" y="117"/>
                    </a:lnTo>
                    <a:lnTo>
                      <a:pt x="387" y="154"/>
                    </a:lnTo>
                    <a:close/>
                    <a:moveTo>
                      <a:pt x="387" y="95"/>
                    </a:moveTo>
                    <a:lnTo>
                      <a:pt x="350" y="95"/>
                    </a:lnTo>
                    <a:lnTo>
                      <a:pt x="350" y="58"/>
                    </a:lnTo>
                    <a:lnTo>
                      <a:pt x="387" y="58"/>
                    </a:lnTo>
                    <a:lnTo>
                      <a:pt x="387" y="9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0" name="Freeform 69"/>
            <p:cNvSpPr>
              <a:spLocks noEditPoints="1"/>
            </p:cNvSpPr>
            <p:nvPr/>
          </p:nvSpPr>
          <p:spPr bwMode="auto">
            <a:xfrm>
              <a:off x="2206437" y="3345398"/>
              <a:ext cx="378283" cy="267239"/>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90" name="Group 4"/>
          <p:cNvGrpSpPr>
            <a:grpSpLocks noChangeAspect="1"/>
          </p:cNvGrpSpPr>
          <p:nvPr/>
        </p:nvGrpSpPr>
        <p:grpSpPr bwMode="auto">
          <a:xfrm>
            <a:off x="3009957" y="3148173"/>
            <a:ext cx="3038475" cy="1817688"/>
            <a:chOff x="2882" y="1587"/>
            <a:chExt cx="1914" cy="1145"/>
          </a:xfrm>
        </p:grpSpPr>
        <p:sp>
          <p:nvSpPr>
            <p:cNvPr id="91" name="Oval 11"/>
            <p:cNvSpPr>
              <a:spLocks noChangeArrowheads="1"/>
            </p:cNvSpPr>
            <p:nvPr/>
          </p:nvSpPr>
          <p:spPr bwMode="auto">
            <a:xfrm>
              <a:off x="3266" y="1587"/>
              <a:ext cx="1146" cy="1145"/>
            </a:xfrm>
            <a:prstGeom prst="ellipse">
              <a:avLst/>
            </a:pr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12"/>
            <p:cNvSpPr>
              <a:spLocks/>
            </p:cNvSpPr>
            <p:nvPr/>
          </p:nvSpPr>
          <p:spPr bwMode="auto">
            <a:xfrm>
              <a:off x="2882" y="2065"/>
              <a:ext cx="1914" cy="93"/>
            </a:xfrm>
            <a:custGeom>
              <a:avLst/>
              <a:gdLst>
                <a:gd name="T0" fmla="*/ 0 w 1621"/>
                <a:gd name="T1" fmla="*/ 79 h 79"/>
                <a:gd name="T2" fmla="*/ 1621 w 1621"/>
                <a:gd name="T3" fmla="*/ 79 h 79"/>
                <a:gd name="T4" fmla="*/ 1617 w 1621"/>
                <a:gd name="T5" fmla="*/ 0 h 79"/>
                <a:gd name="T6" fmla="*/ 4 w 1621"/>
                <a:gd name="T7" fmla="*/ 0 h 79"/>
                <a:gd name="T8" fmla="*/ 0 w 1621"/>
                <a:gd name="T9" fmla="*/ 79 h 79"/>
              </a:gdLst>
              <a:ahLst/>
              <a:cxnLst>
                <a:cxn ang="0">
                  <a:pos x="T0" y="T1"/>
                </a:cxn>
                <a:cxn ang="0">
                  <a:pos x="T2" y="T3"/>
                </a:cxn>
                <a:cxn ang="0">
                  <a:pos x="T4" y="T5"/>
                </a:cxn>
                <a:cxn ang="0">
                  <a:pos x="T6" y="T7"/>
                </a:cxn>
                <a:cxn ang="0">
                  <a:pos x="T8" y="T9"/>
                </a:cxn>
              </a:cxnLst>
              <a:rect l="0" t="0" r="r" b="b"/>
              <a:pathLst>
                <a:path w="1621" h="79">
                  <a:moveTo>
                    <a:pt x="0" y="79"/>
                  </a:moveTo>
                  <a:cubicBezTo>
                    <a:pt x="1621" y="79"/>
                    <a:pt x="1621" y="79"/>
                    <a:pt x="1621" y="79"/>
                  </a:cubicBezTo>
                  <a:cubicBezTo>
                    <a:pt x="1621" y="52"/>
                    <a:pt x="1619" y="26"/>
                    <a:pt x="1617" y="0"/>
                  </a:cubicBezTo>
                  <a:cubicBezTo>
                    <a:pt x="4" y="0"/>
                    <a:pt x="4" y="0"/>
                    <a:pt x="4" y="0"/>
                  </a:cubicBezTo>
                  <a:cubicBezTo>
                    <a:pt x="2" y="26"/>
                    <a:pt x="1" y="52"/>
                    <a:pt x="0" y="79"/>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13"/>
            <p:cNvSpPr>
              <a:spLocks/>
            </p:cNvSpPr>
            <p:nvPr/>
          </p:nvSpPr>
          <p:spPr bwMode="auto">
            <a:xfrm>
              <a:off x="2882" y="2158"/>
              <a:ext cx="1914" cy="92"/>
            </a:xfrm>
            <a:custGeom>
              <a:avLst/>
              <a:gdLst>
                <a:gd name="T0" fmla="*/ 0 w 1621"/>
                <a:gd name="T1" fmla="*/ 2 h 78"/>
                <a:gd name="T2" fmla="*/ 4 w 1621"/>
                <a:gd name="T3" fmla="*/ 78 h 78"/>
                <a:gd name="T4" fmla="*/ 1617 w 1621"/>
                <a:gd name="T5" fmla="*/ 78 h 78"/>
                <a:gd name="T6" fmla="*/ 1621 w 1621"/>
                <a:gd name="T7" fmla="*/ 2 h 78"/>
                <a:gd name="T8" fmla="*/ 1621 w 1621"/>
                <a:gd name="T9" fmla="*/ 0 h 78"/>
                <a:gd name="T10" fmla="*/ 0 w 1621"/>
                <a:gd name="T11" fmla="*/ 0 h 78"/>
                <a:gd name="T12" fmla="*/ 0 w 1621"/>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1621" h="78">
                  <a:moveTo>
                    <a:pt x="0" y="2"/>
                  </a:moveTo>
                  <a:cubicBezTo>
                    <a:pt x="0" y="28"/>
                    <a:pt x="2" y="53"/>
                    <a:pt x="4" y="78"/>
                  </a:cubicBezTo>
                  <a:cubicBezTo>
                    <a:pt x="1617" y="78"/>
                    <a:pt x="1617" y="78"/>
                    <a:pt x="1617" y="78"/>
                  </a:cubicBezTo>
                  <a:cubicBezTo>
                    <a:pt x="1619" y="53"/>
                    <a:pt x="1621" y="28"/>
                    <a:pt x="1621" y="2"/>
                  </a:cubicBezTo>
                  <a:cubicBezTo>
                    <a:pt x="1621" y="1"/>
                    <a:pt x="1621" y="0"/>
                    <a:pt x="1621" y="0"/>
                  </a:cubicBezTo>
                  <a:cubicBezTo>
                    <a:pt x="0" y="0"/>
                    <a:pt x="0" y="0"/>
                    <a:pt x="0" y="0"/>
                  </a:cubicBezTo>
                  <a:cubicBezTo>
                    <a:pt x="0" y="0"/>
                    <a:pt x="0" y="1"/>
                    <a:pt x="0"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50"/>
            <p:cNvSpPr>
              <a:spLocks/>
            </p:cNvSpPr>
            <p:nvPr/>
          </p:nvSpPr>
          <p:spPr bwMode="auto">
            <a:xfrm>
              <a:off x="3726" y="1650"/>
              <a:ext cx="506" cy="191"/>
            </a:xfrm>
            <a:custGeom>
              <a:avLst/>
              <a:gdLst>
                <a:gd name="T0" fmla="*/ 0 w 428"/>
                <a:gd name="T1" fmla="*/ 162 h 162"/>
                <a:gd name="T2" fmla="*/ 67 w 428"/>
                <a:gd name="T3" fmla="*/ 110 h 162"/>
                <a:gd name="T4" fmla="*/ 83 w 428"/>
                <a:gd name="T5" fmla="*/ 116 h 162"/>
                <a:gd name="T6" fmla="*/ 84 w 428"/>
                <a:gd name="T7" fmla="*/ 87 h 162"/>
                <a:gd name="T8" fmla="*/ 178 w 428"/>
                <a:gd name="T9" fmla="*/ 0 h 162"/>
                <a:gd name="T10" fmla="*/ 270 w 428"/>
                <a:gd name="T11" fmla="*/ 63 h 162"/>
                <a:gd name="T12" fmla="*/ 270 w 428"/>
                <a:gd name="T13" fmla="*/ 63 h 162"/>
                <a:gd name="T14" fmla="*/ 300 w 428"/>
                <a:gd name="T15" fmla="*/ 63 h 162"/>
                <a:gd name="T16" fmla="*/ 366 w 428"/>
                <a:gd name="T17" fmla="*/ 112 h 162"/>
                <a:gd name="T18" fmla="*/ 366 w 428"/>
                <a:gd name="T19" fmla="*/ 113 h 162"/>
                <a:gd name="T20" fmla="*/ 387 w 428"/>
                <a:gd name="T21" fmla="*/ 113 h 162"/>
                <a:gd name="T22" fmla="*/ 428 w 428"/>
                <a:gd name="T23" fmla="*/ 162 h 162"/>
                <a:gd name="T24" fmla="*/ 0 w 428"/>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2">
                  <a:moveTo>
                    <a:pt x="0" y="162"/>
                  </a:moveTo>
                  <a:cubicBezTo>
                    <a:pt x="8" y="125"/>
                    <a:pt x="42" y="108"/>
                    <a:pt x="67" y="110"/>
                  </a:cubicBezTo>
                  <a:cubicBezTo>
                    <a:pt x="71" y="111"/>
                    <a:pt x="77" y="113"/>
                    <a:pt x="83" y="116"/>
                  </a:cubicBezTo>
                  <a:cubicBezTo>
                    <a:pt x="82" y="106"/>
                    <a:pt x="82" y="97"/>
                    <a:pt x="84" y="87"/>
                  </a:cubicBezTo>
                  <a:cubicBezTo>
                    <a:pt x="90" y="37"/>
                    <a:pt x="125" y="0"/>
                    <a:pt x="178" y="0"/>
                  </a:cubicBezTo>
                  <a:cubicBezTo>
                    <a:pt x="231" y="0"/>
                    <a:pt x="270" y="33"/>
                    <a:pt x="270" y="63"/>
                  </a:cubicBezTo>
                  <a:cubicBezTo>
                    <a:pt x="270" y="63"/>
                    <a:pt x="270" y="63"/>
                    <a:pt x="270" y="63"/>
                  </a:cubicBezTo>
                  <a:cubicBezTo>
                    <a:pt x="281" y="63"/>
                    <a:pt x="292" y="63"/>
                    <a:pt x="300" y="63"/>
                  </a:cubicBezTo>
                  <a:cubicBezTo>
                    <a:pt x="340" y="63"/>
                    <a:pt x="366" y="85"/>
                    <a:pt x="366" y="112"/>
                  </a:cubicBezTo>
                  <a:cubicBezTo>
                    <a:pt x="366" y="113"/>
                    <a:pt x="366" y="113"/>
                    <a:pt x="366" y="113"/>
                  </a:cubicBezTo>
                  <a:cubicBezTo>
                    <a:pt x="387" y="113"/>
                    <a:pt x="387" y="113"/>
                    <a:pt x="387" y="113"/>
                  </a:cubicBezTo>
                  <a:cubicBezTo>
                    <a:pt x="411" y="113"/>
                    <a:pt x="428" y="133"/>
                    <a:pt x="428" y="162"/>
                  </a:cubicBez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51"/>
            <p:cNvSpPr>
              <a:spLocks/>
            </p:cNvSpPr>
            <p:nvPr/>
          </p:nvSpPr>
          <p:spPr bwMode="auto">
            <a:xfrm>
              <a:off x="3726" y="2478"/>
              <a:ext cx="506" cy="193"/>
            </a:xfrm>
            <a:custGeom>
              <a:avLst/>
              <a:gdLst>
                <a:gd name="T0" fmla="*/ 0 w 428"/>
                <a:gd name="T1" fmla="*/ 0 h 163"/>
                <a:gd name="T2" fmla="*/ 67 w 428"/>
                <a:gd name="T3" fmla="*/ 52 h 163"/>
                <a:gd name="T4" fmla="*/ 83 w 428"/>
                <a:gd name="T5" fmla="*/ 47 h 163"/>
                <a:gd name="T6" fmla="*/ 84 w 428"/>
                <a:gd name="T7" fmla="*/ 76 h 163"/>
                <a:gd name="T8" fmla="*/ 178 w 428"/>
                <a:gd name="T9" fmla="*/ 163 h 163"/>
                <a:gd name="T10" fmla="*/ 270 w 428"/>
                <a:gd name="T11" fmla="*/ 100 h 163"/>
                <a:gd name="T12" fmla="*/ 270 w 428"/>
                <a:gd name="T13" fmla="*/ 100 h 163"/>
                <a:gd name="T14" fmla="*/ 300 w 428"/>
                <a:gd name="T15" fmla="*/ 100 h 163"/>
                <a:gd name="T16" fmla="*/ 366 w 428"/>
                <a:gd name="T17" fmla="*/ 50 h 163"/>
                <a:gd name="T18" fmla="*/ 366 w 428"/>
                <a:gd name="T19" fmla="*/ 50 h 163"/>
                <a:gd name="T20" fmla="*/ 387 w 428"/>
                <a:gd name="T21" fmla="*/ 50 h 163"/>
                <a:gd name="T22" fmla="*/ 428 w 428"/>
                <a:gd name="T23" fmla="*/ 0 h 163"/>
                <a:gd name="T24" fmla="*/ 0 w 428"/>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3">
                  <a:moveTo>
                    <a:pt x="0" y="0"/>
                  </a:moveTo>
                  <a:cubicBezTo>
                    <a:pt x="8" y="37"/>
                    <a:pt x="42" y="55"/>
                    <a:pt x="67" y="52"/>
                  </a:cubicBezTo>
                  <a:cubicBezTo>
                    <a:pt x="71" y="52"/>
                    <a:pt x="77" y="50"/>
                    <a:pt x="83" y="47"/>
                  </a:cubicBezTo>
                  <a:cubicBezTo>
                    <a:pt x="82" y="56"/>
                    <a:pt x="82" y="66"/>
                    <a:pt x="84" y="76"/>
                  </a:cubicBezTo>
                  <a:cubicBezTo>
                    <a:pt x="90" y="126"/>
                    <a:pt x="125" y="163"/>
                    <a:pt x="178" y="163"/>
                  </a:cubicBezTo>
                  <a:cubicBezTo>
                    <a:pt x="231" y="163"/>
                    <a:pt x="270" y="130"/>
                    <a:pt x="270" y="100"/>
                  </a:cubicBezTo>
                  <a:cubicBezTo>
                    <a:pt x="270" y="100"/>
                    <a:pt x="270" y="100"/>
                    <a:pt x="270" y="100"/>
                  </a:cubicBezTo>
                  <a:cubicBezTo>
                    <a:pt x="281" y="100"/>
                    <a:pt x="292" y="100"/>
                    <a:pt x="300" y="100"/>
                  </a:cubicBezTo>
                  <a:cubicBezTo>
                    <a:pt x="340" y="100"/>
                    <a:pt x="366" y="78"/>
                    <a:pt x="366" y="50"/>
                  </a:cubicBezTo>
                  <a:cubicBezTo>
                    <a:pt x="366" y="50"/>
                    <a:pt x="366" y="50"/>
                    <a:pt x="366" y="50"/>
                  </a:cubicBezTo>
                  <a:cubicBezTo>
                    <a:pt x="387" y="50"/>
                    <a:pt x="387" y="50"/>
                    <a:pt x="387" y="50"/>
                  </a:cubicBezTo>
                  <a:cubicBezTo>
                    <a:pt x="411" y="50"/>
                    <a:pt x="428" y="29"/>
                    <a:pt x="42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52"/>
            <p:cNvSpPr>
              <a:spLocks/>
            </p:cNvSpPr>
            <p:nvPr/>
          </p:nvSpPr>
          <p:spPr bwMode="auto">
            <a:xfrm>
              <a:off x="2887" y="1798"/>
              <a:ext cx="1905" cy="271"/>
            </a:xfrm>
            <a:custGeom>
              <a:avLst/>
              <a:gdLst>
                <a:gd name="T0" fmla="*/ 1597 w 1613"/>
                <a:gd name="T1" fmla="*/ 212 h 230"/>
                <a:gd name="T2" fmla="*/ 1572 w 1613"/>
                <a:gd name="T3" fmla="*/ 206 h 230"/>
                <a:gd name="T4" fmla="*/ 1550 w 1613"/>
                <a:gd name="T5" fmla="*/ 206 h 230"/>
                <a:gd name="T6" fmla="*/ 1527 w 1613"/>
                <a:gd name="T7" fmla="*/ 206 h 230"/>
                <a:gd name="T8" fmla="*/ 1511 w 1613"/>
                <a:gd name="T9" fmla="*/ 205 h 230"/>
                <a:gd name="T10" fmla="*/ 1479 w 1613"/>
                <a:gd name="T11" fmla="*/ 192 h 230"/>
                <a:gd name="T12" fmla="*/ 1459 w 1613"/>
                <a:gd name="T13" fmla="*/ 189 h 230"/>
                <a:gd name="T14" fmla="*/ 1442 w 1613"/>
                <a:gd name="T15" fmla="*/ 194 h 230"/>
                <a:gd name="T16" fmla="*/ 1434 w 1613"/>
                <a:gd name="T17" fmla="*/ 200 h 230"/>
                <a:gd name="T18" fmla="*/ 1410 w 1613"/>
                <a:gd name="T19" fmla="*/ 201 h 230"/>
                <a:gd name="T20" fmla="*/ 1406 w 1613"/>
                <a:gd name="T21" fmla="*/ 199 h 230"/>
                <a:gd name="T22" fmla="*/ 1391 w 1613"/>
                <a:gd name="T23" fmla="*/ 203 h 230"/>
                <a:gd name="T24" fmla="*/ 1374 w 1613"/>
                <a:gd name="T25" fmla="*/ 201 h 230"/>
                <a:gd name="T26" fmla="*/ 1360 w 1613"/>
                <a:gd name="T27" fmla="*/ 179 h 230"/>
                <a:gd name="T28" fmla="*/ 1347 w 1613"/>
                <a:gd name="T29" fmla="*/ 182 h 230"/>
                <a:gd name="T30" fmla="*/ 1320 w 1613"/>
                <a:gd name="T31" fmla="*/ 59 h 230"/>
                <a:gd name="T32" fmla="*/ 1271 w 1613"/>
                <a:gd name="T33" fmla="*/ 123 h 230"/>
                <a:gd name="T34" fmla="*/ 1248 w 1613"/>
                <a:gd name="T35" fmla="*/ 104 h 230"/>
                <a:gd name="T36" fmla="*/ 1239 w 1613"/>
                <a:gd name="T37" fmla="*/ 124 h 230"/>
                <a:gd name="T38" fmla="*/ 1225 w 1613"/>
                <a:gd name="T39" fmla="*/ 85 h 230"/>
                <a:gd name="T40" fmla="*/ 1215 w 1613"/>
                <a:gd name="T41" fmla="*/ 124 h 230"/>
                <a:gd name="T42" fmla="*/ 1184 w 1613"/>
                <a:gd name="T43" fmla="*/ 134 h 230"/>
                <a:gd name="T44" fmla="*/ 1139 w 1613"/>
                <a:gd name="T45" fmla="*/ 102 h 230"/>
                <a:gd name="T46" fmla="*/ 1103 w 1613"/>
                <a:gd name="T47" fmla="*/ 120 h 230"/>
                <a:gd name="T48" fmla="*/ 1047 w 1613"/>
                <a:gd name="T49" fmla="*/ 111 h 230"/>
                <a:gd name="T50" fmla="*/ 995 w 1613"/>
                <a:gd name="T51" fmla="*/ 137 h 230"/>
                <a:gd name="T52" fmla="*/ 966 w 1613"/>
                <a:gd name="T53" fmla="*/ 120 h 230"/>
                <a:gd name="T54" fmla="*/ 920 w 1613"/>
                <a:gd name="T55" fmla="*/ 36 h 230"/>
                <a:gd name="T56" fmla="*/ 901 w 1613"/>
                <a:gd name="T57" fmla="*/ 112 h 230"/>
                <a:gd name="T58" fmla="*/ 843 w 1613"/>
                <a:gd name="T59" fmla="*/ 87 h 230"/>
                <a:gd name="T60" fmla="*/ 797 w 1613"/>
                <a:gd name="T61" fmla="*/ 79 h 230"/>
                <a:gd name="T62" fmla="*/ 789 w 1613"/>
                <a:gd name="T63" fmla="*/ 75 h 230"/>
                <a:gd name="T64" fmla="*/ 739 w 1613"/>
                <a:gd name="T65" fmla="*/ 99 h 230"/>
                <a:gd name="T66" fmla="*/ 677 w 1613"/>
                <a:gd name="T67" fmla="*/ 127 h 230"/>
                <a:gd name="T68" fmla="*/ 599 w 1613"/>
                <a:gd name="T69" fmla="*/ 74 h 230"/>
                <a:gd name="T70" fmla="*/ 559 w 1613"/>
                <a:gd name="T71" fmla="*/ 54 h 230"/>
                <a:gd name="T72" fmla="*/ 552 w 1613"/>
                <a:gd name="T73" fmla="*/ 146 h 230"/>
                <a:gd name="T74" fmla="*/ 472 w 1613"/>
                <a:gd name="T75" fmla="*/ 58 h 230"/>
                <a:gd name="T76" fmla="*/ 396 w 1613"/>
                <a:gd name="T77" fmla="*/ 147 h 230"/>
                <a:gd name="T78" fmla="*/ 360 w 1613"/>
                <a:gd name="T79" fmla="*/ 95 h 230"/>
                <a:gd name="T80" fmla="*/ 341 w 1613"/>
                <a:gd name="T81" fmla="*/ 158 h 230"/>
                <a:gd name="T82" fmla="*/ 324 w 1613"/>
                <a:gd name="T83" fmla="*/ 30 h 230"/>
                <a:gd name="T84" fmla="*/ 307 w 1613"/>
                <a:gd name="T85" fmla="*/ 13 h 230"/>
                <a:gd name="T86" fmla="*/ 273 w 1613"/>
                <a:gd name="T87" fmla="*/ 116 h 230"/>
                <a:gd name="T88" fmla="*/ 227 w 1613"/>
                <a:gd name="T89" fmla="*/ 108 h 230"/>
                <a:gd name="T90" fmla="*/ 189 w 1613"/>
                <a:gd name="T91" fmla="*/ 163 h 230"/>
                <a:gd name="T92" fmla="*/ 171 w 1613"/>
                <a:gd name="T93" fmla="*/ 195 h 230"/>
                <a:gd name="T94" fmla="*/ 150 w 1613"/>
                <a:gd name="T95" fmla="*/ 193 h 230"/>
                <a:gd name="T96" fmla="*/ 138 w 1613"/>
                <a:gd name="T97" fmla="*/ 191 h 230"/>
                <a:gd name="T98" fmla="*/ 128 w 1613"/>
                <a:gd name="T99" fmla="*/ 187 h 230"/>
                <a:gd name="T100" fmla="*/ 119 w 1613"/>
                <a:gd name="T101" fmla="*/ 184 h 230"/>
                <a:gd name="T102" fmla="*/ 103 w 1613"/>
                <a:gd name="T103" fmla="*/ 187 h 230"/>
                <a:gd name="T104" fmla="*/ 89 w 1613"/>
                <a:gd name="T105" fmla="*/ 197 h 230"/>
                <a:gd name="T106" fmla="*/ 77 w 1613"/>
                <a:gd name="T107" fmla="*/ 199 h 230"/>
                <a:gd name="T108" fmla="*/ 65 w 1613"/>
                <a:gd name="T109" fmla="*/ 192 h 230"/>
                <a:gd name="T110" fmla="*/ 51 w 1613"/>
                <a:gd name="T111" fmla="*/ 201 h 230"/>
                <a:gd name="T112" fmla="*/ 38 w 1613"/>
                <a:gd name="T113" fmla="*/ 196 h 230"/>
                <a:gd name="T114" fmla="*/ 13 w 1613"/>
                <a:gd name="T115"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1613" y="230"/>
                  </a:moveTo>
                  <a:cubicBezTo>
                    <a:pt x="1612" y="224"/>
                    <a:pt x="1612" y="217"/>
                    <a:pt x="1611" y="211"/>
                  </a:cubicBezTo>
                  <a:cubicBezTo>
                    <a:pt x="1611" y="211"/>
                    <a:pt x="1610" y="212"/>
                    <a:pt x="1609" y="212"/>
                  </a:cubicBezTo>
                  <a:cubicBezTo>
                    <a:pt x="1608" y="212"/>
                    <a:pt x="1606" y="212"/>
                    <a:pt x="1606" y="211"/>
                  </a:cubicBezTo>
                  <a:cubicBezTo>
                    <a:pt x="1606" y="211"/>
                    <a:pt x="1604" y="210"/>
                    <a:pt x="1602" y="210"/>
                  </a:cubicBezTo>
                  <a:cubicBezTo>
                    <a:pt x="1599" y="210"/>
                    <a:pt x="1597" y="211"/>
                    <a:pt x="1597" y="212"/>
                  </a:cubicBezTo>
                  <a:cubicBezTo>
                    <a:pt x="1597" y="213"/>
                    <a:pt x="1596" y="213"/>
                    <a:pt x="1595" y="213"/>
                  </a:cubicBezTo>
                  <a:cubicBezTo>
                    <a:pt x="1594" y="213"/>
                    <a:pt x="1593" y="212"/>
                    <a:pt x="1593" y="210"/>
                  </a:cubicBezTo>
                  <a:cubicBezTo>
                    <a:pt x="1593" y="208"/>
                    <a:pt x="1591" y="206"/>
                    <a:pt x="1589" y="206"/>
                  </a:cubicBezTo>
                  <a:cubicBezTo>
                    <a:pt x="1587" y="206"/>
                    <a:pt x="1585" y="206"/>
                    <a:pt x="1585" y="207"/>
                  </a:cubicBezTo>
                  <a:cubicBezTo>
                    <a:pt x="1585" y="207"/>
                    <a:pt x="1582" y="207"/>
                    <a:pt x="1578" y="207"/>
                  </a:cubicBezTo>
                  <a:cubicBezTo>
                    <a:pt x="1575" y="207"/>
                    <a:pt x="1572" y="207"/>
                    <a:pt x="1572" y="206"/>
                  </a:cubicBezTo>
                  <a:cubicBezTo>
                    <a:pt x="1572" y="205"/>
                    <a:pt x="1570" y="205"/>
                    <a:pt x="1567" y="205"/>
                  </a:cubicBezTo>
                  <a:cubicBezTo>
                    <a:pt x="1564" y="205"/>
                    <a:pt x="1562" y="205"/>
                    <a:pt x="1562" y="205"/>
                  </a:cubicBezTo>
                  <a:cubicBezTo>
                    <a:pt x="1562" y="205"/>
                    <a:pt x="1561" y="206"/>
                    <a:pt x="1559" y="206"/>
                  </a:cubicBezTo>
                  <a:cubicBezTo>
                    <a:pt x="1558" y="206"/>
                    <a:pt x="1557" y="205"/>
                    <a:pt x="1557" y="205"/>
                  </a:cubicBezTo>
                  <a:cubicBezTo>
                    <a:pt x="1557" y="204"/>
                    <a:pt x="1555" y="204"/>
                    <a:pt x="1553" y="204"/>
                  </a:cubicBezTo>
                  <a:cubicBezTo>
                    <a:pt x="1552" y="204"/>
                    <a:pt x="1550" y="205"/>
                    <a:pt x="1550" y="206"/>
                  </a:cubicBezTo>
                  <a:cubicBezTo>
                    <a:pt x="1550" y="207"/>
                    <a:pt x="1548" y="208"/>
                    <a:pt x="1545" y="208"/>
                  </a:cubicBezTo>
                  <a:cubicBezTo>
                    <a:pt x="1542" y="208"/>
                    <a:pt x="1540" y="208"/>
                    <a:pt x="1540" y="207"/>
                  </a:cubicBezTo>
                  <a:cubicBezTo>
                    <a:pt x="1540" y="207"/>
                    <a:pt x="1539" y="206"/>
                    <a:pt x="1537" y="206"/>
                  </a:cubicBezTo>
                  <a:cubicBezTo>
                    <a:pt x="1536" y="206"/>
                    <a:pt x="1535" y="207"/>
                    <a:pt x="1535" y="207"/>
                  </a:cubicBezTo>
                  <a:cubicBezTo>
                    <a:pt x="1535" y="208"/>
                    <a:pt x="1533" y="209"/>
                    <a:pt x="1531" y="209"/>
                  </a:cubicBezTo>
                  <a:cubicBezTo>
                    <a:pt x="1529" y="209"/>
                    <a:pt x="1527" y="207"/>
                    <a:pt x="1527" y="206"/>
                  </a:cubicBezTo>
                  <a:cubicBezTo>
                    <a:pt x="1527" y="204"/>
                    <a:pt x="1526" y="203"/>
                    <a:pt x="1524" y="203"/>
                  </a:cubicBezTo>
                  <a:cubicBezTo>
                    <a:pt x="1522" y="203"/>
                    <a:pt x="1520" y="202"/>
                    <a:pt x="1520" y="202"/>
                  </a:cubicBezTo>
                  <a:cubicBezTo>
                    <a:pt x="1520" y="201"/>
                    <a:pt x="1519" y="200"/>
                    <a:pt x="1518" y="200"/>
                  </a:cubicBezTo>
                  <a:cubicBezTo>
                    <a:pt x="1517" y="200"/>
                    <a:pt x="1516" y="201"/>
                    <a:pt x="1516" y="202"/>
                  </a:cubicBezTo>
                  <a:cubicBezTo>
                    <a:pt x="1516" y="202"/>
                    <a:pt x="1515" y="203"/>
                    <a:pt x="1513" y="203"/>
                  </a:cubicBezTo>
                  <a:cubicBezTo>
                    <a:pt x="1512" y="203"/>
                    <a:pt x="1511" y="204"/>
                    <a:pt x="1511" y="205"/>
                  </a:cubicBezTo>
                  <a:cubicBezTo>
                    <a:pt x="1511" y="206"/>
                    <a:pt x="1509" y="207"/>
                    <a:pt x="1507" y="207"/>
                  </a:cubicBezTo>
                  <a:cubicBezTo>
                    <a:pt x="1505" y="207"/>
                    <a:pt x="1503" y="206"/>
                    <a:pt x="1503" y="206"/>
                  </a:cubicBezTo>
                  <a:cubicBezTo>
                    <a:pt x="1503" y="205"/>
                    <a:pt x="1500" y="205"/>
                    <a:pt x="1497" y="205"/>
                  </a:cubicBezTo>
                  <a:cubicBezTo>
                    <a:pt x="1493" y="206"/>
                    <a:pt x="1490" y="206"/>
                    <a:pt x="1489" y="206"/>
                  </a:cubicBezTo>
                  <a:cubicBezTo>
                    <a:pt x="1488" y="206"/>
                    <a:pt x="1487" y="203"/>
                    <a:pt x="1487" y="199"/>
                  </a:cubicBezTo>
                  <a:cubicBezTo>
                    <a:pt x="1487" y="195"/>
                    <a:pt x="1484" y="192"/>
                    <a:pt x="1479" y="192"/>
                  </a:cubicBezTo>
                  <a:cubicBezTo>
                    <a:pt x="1479" y="192"/>
                    <a:pt x="1479" y="192"/>
                    <a:pt x="1479" y="192"/>
                  </a:cubicBezTo>
                  <a:cubicBezTo>
                    <a:pt x="1474" y="192"/>
                    <a:pt x="1471" y="190"/>
                    <a:pt x="1471" y="187"/>
                  </a:cubicBezTo>
                  <a:cubicBezTo>
                    <a:pt x="1471" y="185"/>
                    <a:pt x="1470" y="183"/>
                    <a:pt x="1468" y="183"/>
                  </a:cubicBezTo>
                  <a:cubicBezTo>
                    <a:pt x="1467" y="183"/>
                    <a:pt x="1466" y="184"/>
                    <a:pt x="1466" y="185"/>
                  </a:cubicBezTo>
                  <a:cubicBezTo>
                    <a:pt x="1466" y="186"/>
                    <a:pt x="1464" y="187"/>
                    <a:pt x="1463" y="187"/>
                  </a:cubicBezTo>
                  <a:cubicBezTo>
                    <a:pt x="1461" y="187"/>
                    <a:pt x="1459" y="188"/>
                    <a:pt x="1459" y="189"/>
                  </a:cubicBezTo>
                  <a:cubicBezTo>
                    <a:pt x="1459" y="190"/>
                    <a:pt x="1458" y="192"/>
                    <a:pt x="1457" y="192"/>
                  </a:cubicBezTo>
                  <a:cubicBezTo>
                    <a:pt x="1456" y="192"/>
                    <a:pt x="1455" y="191"/>
                    <a:pt x="1455" y="190"/>
                  </a:cubicBezTo>
                  <a:cubicBezTo>
                    <a:pt x="1455" y="189"/>
                    <a:pt x="1455" y="188"/>
                    <a:pt x="1454" y="188"/>
                  </a:cubicBezTo>
                  <a:cubicBezTo>
                    <a:pt x="1454" y="188"/>
                    <a:pt x="1453" y="189"/>
                    <a:pt x="1453" y="190"/>
                  </a:cubicBezTo>
                  <a:cubicBezTo>
                    <a:pt x="1453" y="191"/>
                    <a:pt x="1451" y="192"/>
                    <a:pt x="1447" y="192"/>
                  </a:cubicBezTo>
                  <a:cubicBezTo>
                    <a:pt x="1444" y="192"/>
                    <a:pt x="1442" y="193"/>
                    <a:pt x="1442" y="194"/>
                  </a:cubicBezTo>
                  <a:cubicBezTo>
                    <a:pt x="1442" y="196"/>
                    <a:pt x="1441" y="197"/>
                    <a:pt x="1440" y="197"/>
                  </a:cubicBezTo>
                  <a:cubicBezTo>
                    <a:pt x="1439" y="197"/>
                    <a:pt x="1439" y="196"/>
                    <a:pt x="1439" y="195"/>
                  </a:cubicBezTo>
                  <a:cubicBezTo>
                    <a:pt x="1439" y="194"/>
                    <a:pt x="1438" y="194"/>
                    <a:pt x="1438" y="194"/>
                  </a:cubicBezTo>
                  <a:cubicBezTo>
                    <a:pt x="1438" y="194"/>
                    <a:pt x="1437" y="194"/>
                    <a:pt x="1437" y="195"/>
                  </a:cubicBezTo>
                  <a:cubicBezTo>
                    <a:pt x="1437" y="196"/>
                    <a:pt x="1436" y="197"/>
                    <a:pt x="1436" y="197"/>
                  </a:cubicBezTo>
                  <a:cubicBezTo>
                    <a:pt x="1435" y="197"/>
                    <a:pt x="1434" y="198"/>
                    <a:pt x="1434" y="200"/>
                  </a:cubicBezTo>
                  <a:cubicBezTo>
                    <a:pt x="1434" y="202"/>
                    <a:pt x="1432" y="204"/>
                    <a:pt x="1431" y="204"/>
                  </a:cubicBezTo>
                  <a:cubicBezTo>
                    <a:pt x="1429" y="204"/>
                    <a:pt x="1428" y="204"/>
                    <a:pt x="1428" y="205"/>
                  </a:cubicBezTo>
                  <a:cubicBezTo>
                    <a:pt x="1428" y="205"/>
                    <a:pt x="1427" y="205"/>
                    <a:pt x="1425" y="205"/>
                  </a:cubicBezTo>
                  <a:cubicBezTo>
                    <a:pt x="1424" y="205"/>
                    <a:pt x="1423" y="204"/>
                    <a:pt x="1423" y="203"/>
                  </a:cubicBezTo>
                  <a:cubicBezTo>
                    <a:pt x="1423" y="202"/>
                    <a:pt x="1420" y="201"/>
                    <a:pt x="1417" y="201"/>
                  </a:cubicBezTo>
                  <a:cubicBezTo>
                    <a:pt x="1413" y="201"/>
                    <a:pt x="1410" y="201"/>
                    <a:pt x="1410" y="201"/>
                  </a:cubicBezTo>
                  <a:cubicBezTo>
                    <a:pt x="1410" y="201"/>
                    <a:pt x="1410" y="200"/>
                    <a:pt x="1410" y="199"/>
                  </a:cubicBezTo>
                  <a:cubicBezTo>
                    <a:pt x="1410" y="198"/>
                    <a:pt x="1410" y="196"/>
                    <a:pt x="1410" y="195"/>
                  </a:cubicBezTo>
                  <a:cubicBezTo>
                    <a:pt x="1410" y="194"/>
                    <a:pt x="1410" y="194"/>
                    <a:pt x="1409" y="194"/>
                  </a:cubicBezTo>
                  <a:cubicBezTo>
                    <a:pt x="1409" y="194"/>
                    <a:pt x="1408" y="194"/>
                    <a:pt x="1408" y="195"/>
                  </a:cubicBezTo>
                  <a:cubicBezTo>
                    <a:pt x="1408" y="196"/>
                    <a:pt x="1408" y="196"/>
                    <a:pt x="1407" y="196"/>
                  </a:cubicBezTo>
                  <a:cubicBezTo>
                    <a:pt x="1406" y="196"/>
                    <a:pt x="1406" y="198"/>
                    <a:pt x="1406" y="199"/>
                  </a:cubicBezTo>
                  <a:cubicBezTo>
                    <a:pt x="1406" y="200"/>
                    <a:pt x="1404" y="201"/>
                    <a:pt x="1402" y="201"/>
                  </a:cubicBezTo>
                  <a:cubicBezTo>
                    <a:pt x="1401" y="201"/>
                    <a:pt x="1399" y="202"/>
                    <a:pt x="1399" y="203"/>
                  </a:cubicBezTo>
                  <a:cubicBezTo>
                    <a:pt x="1399" y="204"/>
                    <a:pt x="1398" y="204"/>
                    <a:pt x="1396" y="204"/>
                  </a:cubicBezTo>
                  <a:cubicBezTo>
                    <a:pt x="1394" y="204"/>
                    <a:pt x="1393" y="204"/>
                    <a:pt x="1393" y="203"/>
                  </a:cubicBezTo>
                  <a:cubicBezTo>
                    <a:pt x="1393" y="202"/>
                    <a:pt x="1393" y="201"/>
                    <a:pt x="1392" y="201"/>
                  </a:cubicBezTo>
                  <a:cubicBezTo>
                    <a:pt x="1392" y="201"/>
                    <a:pt x="1391" y="202"/>
                    <a:pt x="1391" y="203"/>
                  </a:cubicBezTo>
                  <a:cubicBezTo>
                    <a:pt x="1391" y="204"/>
                    <a:pt x="1389" y="204"/>
                    <a:pt x="1386" y="204"/>
                  </a:cubicBezTo>
                  <a:cubicBezTo>
                    <a:pt x="1383" y="204"/>
                    <a:pt x="1381" y="204"/>
                    <a:pt x="1381" y="203"/>
                  </a:cubicBezTo>
                  <a:cubicBezTo>
                    <a:pt x="1381" y="203"/>
                    <a:pt x="1380" y="202"/>
                    <a:pt x="1379" y="202"/>
                  </a:cubicBezTo>
                  <a:cubicBezTo>
                    <a:pt x="1378" y="202"/>
                    <a:pt x="1377" y="202"/>
                    <a:pt x="1377" y="201"/>
                  </a:cubicBezTo>
                  <a:cubicBezTo>
                    <a:pt x="1377" y="200"/>
                    <a:pt x="1376" y="200"/>
                    <a:pt x="1376" y="200"/>
                  </a:cubicBezTo>
                  <a:cubicBezTo>
                    <a:pt x="1375" y="200"/>
                    <a:pt x="1374" y="200"/>
                    <a:pt x="1374" y="201"/>
                  </a:cubicBezTo>
                  <a:cubicBezTo>
                    <a:pt x="1374" y="202"/>
                    <a:pt x="1373" y="202"/>
                    <a:pt x="1372" y="202"/>
                  </a:cubicBezTo>
                  <a:cubicBezTo>
                    <a:pt x="1370" y="202"/>
                    <a:pt x="1369" y="198"/>
                    <a:pt x="1369" y="194"/>
                  </a:cubicBezTo>
                  <a:cubicBezTo>
                    <a:pt x="1369" y="190"/>
                    <a:pt x="1369" y="190"/>
                    <a:pt x="1369" y="190"/>
                  </a:cubicBezTo>
                  <a:cubicBezTo>
                    <a:pt x="1369" y="186"/>
                    <a:pt x="1367" y="182"/>
                    <a:pt x="1365" y="182"/>
                  </a:cubicBezTo>
                  <a:cubicBezTo>
                    <a:pt x="1363" y="182"/>
                    <a:pt x="1361" y="181"/>
                    <a:pt x="1361" y="181"/>
                  </a:cubicBezTo>
                  <a:cubicBezTo>
                    <a:pt x="1361" y="180"/>
                    <a:pt x="1360" y="179"/>
                    <a:pt x="1360" y="179"/>
                  </a:cubicBezTo>
                  <a:cubicBezTo>
                    <a:pt x="1359" y="179"/>
                    <a:pt x="1359" y="179"/>
                    <a:pt x="1359" y="178"/>
                  </a:cubicBezTo>
                  <a:cubicBezTo>
                    <a:pt x="1359" y="178"/>
                    <a:pt x="1358" y="177"/>
                    <a:pt x="1357" y="177"/>
                  </a:cubicBezTo>
                  <a:cubicBezTo>
                    <a:pt x="1356" y="177"/>
                    <a:pt x="1355" y="178"/>
                    <a:pt x="1355" y="178"/>
                  </a:cubicBezTo>
                  <a:cubicBezTo>
                    <a:pt x="1355" y="179"/>
                    <a:pt x="1354" y="179"/>
                    <a:pt x="1352" y="179"/>
                  </a:cubicBezTo>
                  <a:cubicBezTo>
                    <a:pt x="1351" y="179"/>
                    <a:pt x="1350" y="180"/>
                    <a:pt x="1350" y="181"/>
                  </a:cubicBezTo>
                  <a:cubicBezTo>
                    <a:pt x="1350" y="181"/>
                    <a:pt x="1349" y="182"/>
                    <a:pt x="1347" y="182"/>
                  </a:cubicBezTo>
                  <a:cubicBezTo>
                    <a:pt x="1347" y="123"/>
                    <a:pt x="1347" y="123"/>
                    <a:pt x="1347" y="123"/>
                  </a:cubicBezTo>
                  <a:cubicBezTo>
                    <a:pt x="1340" y="116"/>
                    <a:pt x="1340" y="116"/>
                    <a:pt x="1340" y="116"/>
                  </a:cubicBezTo>
                  <a:cubicBezTo>
                    <a:pt x="1333" y="116"/>
                    <a:pt x="1333" y="116"/>
                    <a:pt x="1333" y="116"/>
                  </a:cubicBezTo>
                  <a:cubicBezTo>
                    <a:pt x="1333" y="87"/>
                    <a:pt x="1333" y="87"/>
                    <a:pt x="1333" y="87"/>
                  </a:cubicBezTo>
                  <a:cubicBezTo>
                    <a:pt x="1320" y="87"/>
                    <a:pt x="1320" y="87"/>
                    <a:pt x="1320" y="87"/>
                  </a:cubicBezTo>
                  <a:cubicBezTo>
                    <a:pt x="1320" y="59"/>
                    <a:pt x="1320" y="59"/>
                    <a:pt x="1320" y="59"/>
                  </a:cubicBezTo>
                  <a:cubicBezTo>
                    <a:pt x="1297" y="59"/>
                    <a:pt x="1297" y="59"/>
                    <a:pt x="1297" y="59"/>
                  </a:cubicBezTo>
                  <a:cubicBezTo>
                    <a:pt x="1297" y="87"/>
                    <a:pt x="1297" y="87"/>
                    <a:pt x="1297" y="87"/>
                  </a:cubicBezTo>
                  <a:cubicBezTo>
                    <a:pt x="1286" y="87"/>
                    <a:pt x="1286" y="87"/>
                    <a:pt x="1286" y="87"/>
                  </a:cubicBezTo>
                  <a:cubicBezTo>
                    <a:pt x="1286" y="116"/>
                    <a:pt x="1286" y="116"/>
                    <a:pt x="1286" y="116"/>
                  </a:cubicBezTo>
                  <a:cubicBezTo>
                    <a:pt x="1279" y="116"/>
                    <a:pt x="1279" y="116"/>
                    <a:pt x="1279" y="116"/>
                  </a:cubicBezTo>
                  <a:cubicBezTo>
                    <a:pt x="1271" y="123"/>
                    <a:pt x="1271" y="123"/>
                    <a:pt x="1271" y="123"/>
                  </a:cubicBezTo>
                  <a:cubicBezTo>
                    <a:pt x="1271" y="162"/>
                    <a:pt x="1271" y="162"/>
                    <a:pt x="1271" y="162"/>
                  </a:cubicBezTo>
                  <a:cubicBezTo>
                    <a:pt x="1262" y="162"/>
                    <a:pt x="1262" y="162"/>
                    <a:pt x="1262" y="162"/>
                  </a:cubicBezTo>
                  <a:cubicBezTo>
                    <a:pt x="1262" y="134"/>
                    <a:pt x="1262" y="134"/>
                    <a:pt x="1262" y="134"/>
                  </a:cubicBezTo>
                  <a:cubicBezTo>
                    <a:pt x="1254" y="125"/>
                    <a:pt x="1254" y="125"/>
                    <a:pt x="1254" y="125"/>
                  </a:cubicBezTo>
                  <a:cubicBezTo>
                    <a:pt x="1254" y="109"/>
                    <a:pt x="1254" y="109"/>
                    <a:pt x="1254" y="109"/>
                  </a:cubicBezTo>
                  <a:cubicBezTo>
                    <a:pt x="1248" y="104"/>
                    <a:pt x="1248" y="104"/>
                    <a:pt x="1248" y="104"/>
                  </a:cubicBezTo>
                  <a:cubicBezTo>
                    <a:pt x="1248" y="124"/>
                    <a:pt x="1248" y="124"/>
                    <a:pt x="1248" y="124"/>
                  </a:cubicBezTo>
                  <a:cubicBezTo>
                    <a:pt x="1246" y="124"/>
                    <a:pt x="1246" y="124"/>
                    <a:pt x="1246" y="124"/>
                  </a:cubicBezTo>
                  <a:cubicBezTo>
                    <a:pt x="1246" y="95"/>
                    <a:pt x="1246" y="95"/>
                    <a:pt x="1246" y="95"/>
                  </a:cubicBezTo>
                  <a:cubicBezTo>
                    <a:pt x="1240" y="90"/>
                    <a:pt x="1240" y="90"/>
                    <a:pt x="1240" y="90"/>
                  </a:cubicBezTo>
                  <a:cubicBezTo>
                    <a:pt x="1240" y="124"/>
                    <a:pt x="1240" y="124"/>
                    <a:pt x="1240" y="124"/>
                  </a:cubicBezTo>
                  <a:cubicBezTo>
                    <a:pt x="1239" y="124"/>
                    <a:pt x="1239" y="124"/>
                    <a:pt x="1239" y="124"/>
                  </a:cubicBezTo>
                  <a:cubicBezTo>
                    <a:pt x="1239" y="85"/>
                    <a:pt x="1239" y="85"/>
                    <a:pt x="1239" y="85"/>
                  </a:cubicBezTo>
                  <a:cubicBezTo>
                    <a:pt x="1233" y="85"/>
                    <a:pt x="1233" y="85"/>
                    <a:pt x="1233" y="85"/>
                  </a:cubicBezTo>
                  <a:cubicBezTo>
                    <a:pt x="1233" y="124"/>
                    <a:pt x="1233" y="124"/>
                    <a:pt x="1233" y="124"/>
                  </a:cubicBezTo>
                  <a:cubicBezTo>
                    <a:pt x="1231" y="124"/>
                    <a:pt x="1231" y="124"/>
                    <a:pt x="1231" y="124"/>
                  </a:cubicBezTo>
                  <a:cubicBezTo>
                    <a:pt x="1231" y="85"/>
                    <a:pt x="1231" y="85"/>
                    <a:pt x="1231" y="85"/>
                  </a:cubicBezTo>
                  <a:cubicBezTo>
                    <a:pt x="1225" y="85"/>
                    <a:pt x="1225" y="85"/>
                    <a:pt x="1225" y="85"/>
                  </a:cubicBezTo>
                  <a:cubicBezTo>
                    <a:pt x="1225" y="124"/>
                    <a:pt x="1225" y="124"/>
                    <a:pt x="1225" y="124"/>
                  </a:cubicBezTo>
                  <a:cubicBezTo>
                    <a:pt x="1223" y="124"/>
                    <a:pt x="1223" y="124"/>
                    <a:pt x="1223" y="124"/>
                  </a:cubicBezTo>
                  <a:cubicBezTo>
                    <a:pt x="1223" y="90"/>
                    <a:pt x="1223" y="90"/>
                    <a:pt x="1223" y="90"/>
                  </a:cubicBezTo>
                  <a:cubicBezTo>
                    <a:pt x="1217" y="95"/>
                    <a:pt x="1217" y="95"/>
                    <a:pt x="1217" y="95"/>
                  </a:cubicBezTo>
                  <a:cubicBezTo>
                    <a:pt x="1217" y="124"/>
                    <a:pt x="1217" y="124"/>
                    <a:pt x="1217" y="124"/>
                  </a:cubicBezTo>
                  <a:cubicBezTo>
                    <a:pt x="1215" y="124"/>
                    <a:pt x="1215" y="124"/>
                    <a:pt x="1215" y="124"/>
                  </a:cubicBezTo>
                  <a:cubicBezTo>
                    <a:pt x="1215" y="104"/>
                    <a:pt x="1215" y="104"/>
                    <a:pt x="1215" y="104"/>
                  </a:cubicBezTo>
                  <a:cubicBezTo>
                    <a:pt x="1209" y="109"/>
                    <a:pt x="1209" y="109"/>
                    <a:pt x="1209" y="109"/>
                  </a:cubicBezTo>
                  <a:cubicBezTo>
                    <a:pt x="1209" y="124"/>
                    <a:pt x="1209" y="124"/>
                    <a:pt x="1209" y="124"/>
                  </a:cubicBezTo>
                  <a:cubicBezTo>
                    <a:pt x="1209" y="124"/>
                    <a:pt x="1209" y="124"/>
                    <a:pt x="1209" y="124"/>
                  </a:cubicBezTo>
                  <a:cubicBezTo>
                    <a:pt x="1201" y="134"/>
                    <a:pt x="1201" y="134"/>
                    <a:pt x="1201" y="134"/>
                  </a:cubicBezTo>
                  <a:cubicBezTo>
                    <a:pt x="1184" y="134"/>
                    <a:pt x="1184" y="134"/>
                    <a:pt x="1184" y="134"/>
                  </a:cubicBezTo>
                  <a:cubicBezTo>
                    <a:pt x="1184" y="101"/>
                    <a:pt x="1184" y="101"/>
                    <a:pt x="1184" y="101"/>
                  </a:cubicBezTo>
                  <a:cubicBezTo>
                    <a:pt x="1173" y="101"/>
                    <a:pt x="1173" y="101"/>
                    <a:pt x="1173" y="101"/>
                  </a:cubicBezTo>
                  <a:cubicBezTo>
                    <a:pt x="1173" y="96"/>
                    <a:pt x="1173" y="96"/>
                    <a:pt x="1173" y="96"/>
                  </a:cubicBezTo>
                  <a:cubicBezTo>
                    <a:pt x="1150" y="96"/>
                    <a:pt x="1150" y="96"/>
                    <a:pt x="1150" y="96"/>
                  </a:cubicBezTo>
                  <a:cubicBezTo>
                    <a:pt x="1150" y="101"/>
                    <a:pt x="1150" y="101"/>
                    <a:pt x="1150" y="101"/>
                  </a:cubicBezTo>
                  <a:cubicBezTo>
                    <a:pt x="1139" y="102"/>
                    <a:pt x="1139" y="102"/>
                    <a:pt x="1139" y="102"/>
                  </a:cubicBezTo>
                  <a:cubicBezTo>
                    <a:pt x="1139" y="124"/>
                    <a:pt x="1139" y="124"/>
                    <a:pt x="1139" y="124"/>
                  </a:cubicBezTo>
                  <a:cubicBezTo>
                    <a:pt x="1129" y="124"/>
                    <a:pt x="1129" y="124"/>
                    <a:pt x="1129" y="124"/>
                  </a:cubicBezTo>
                  <a:cubicBezTo>
                    <a:pt x="1117" y="135"/>
                    <a:pt x="1117" y="135"/>
                    <a:pt x="1117" y="135"/>
                  </a:cubicBezTo>
                  <a:cubicBezTo>
                    <a:pt x="1108" y="135"/>
                    <a:pt x="1108" y="135"/>
                    <a:pt x="1108" y="135"/>
                  </a:cubicBezTo>
                  <a:cubicBezTo>
                    <a:pt x="1108" y="120"/>
                    <a:pt x="1108" y="120"/>
                    <a:pt x="1108" y="120"/>
                  </a:cubicBezTo>
                  <a:cubicBezTo>
                    <a:pt x="1103" y="120"/>
                    <a:pt x="1103" y="120"/>
                    <a:pt x="1103" y="120"/>
                  </a:cubicBezTo>
                  <a:cubicBezTo>
                    <a:pt x="1103" y="69"/>
                    <a:pt x="1103" y="69"/>
                    <a:pt x="1103" y="69"/>
                  </a:cubicBezTo>
                  <a:cubicBezTo>
                    <a:pt x="1058" y="69"/>
                    <a:pt x="1058" y="69"/>
                    <a:pt x="1058" y="69"/>
                  </a:cubicBezTo>
                  <a:cubicBezTo>
                    <a:pt x="1058" y="120"/>
                    <a:pt x="1058" y="120"/>
                    <a:pt x="1058" y="120"/>
                  </a:cubicBezTo>
                  <a:cubicBezTo>
                    <a:pt x="1055" y="120"/>
                    <a:pt x="1055" y="120"/>
                    <a:pt x="1055" y="120"/>
                  </a:cubicBezTo>
                  <a:cubicBezTo>
                    <a:pt x="1054" y="116"/>
                    <a:pt x="1054" y="114"/>
                    <a:pt x="1052" y="114"/>
                  </a:cubicBezTo>
                  <a:cubicBezTo>
                    <a:pt x="1051" y="114"/>
                    <a:pt x="1049" y="112"/>
                    <a:pt x="1047" y="111"/>
                  </a:cubicBezTo>
                  <a:cubicBezTo>
                    <a:pt x="1046" y="110"/>
                    <a:pt x="1044" y="109"/>
                    <a:pt x="1041" y="109"/>
                  </a:cubicBezTo>
                  <a:cubicBezTo>
                    <a:pt x="1041" y="0"/>
                    <a:pt x="1041" y="0"/>
                    <a:pt x="1041" y="0"/>
                  </a:cubicBezTo>
                  <a:cubicBezTo>
                    <a:pt x="995" y="0"/>
                    <a:pt x="995" y="0"/>
                    <a:pt x="995" y="0"/>
                  </a:cubicBezTo>
                  <a:cubicBezTo>
                    <a:pt x="995" y="119"/>
                    <a:pt x="995" y="119"/>
                    <a:pt x="995" y="119"/>
                  </a:cubicBezTo>
                  <a:cubicBezTo>
                    <a:pt x="995" y="120"/>
                    <a:pt x="995" y="120"/>
                    <a:pt x="995" y="120"/>
                  </a:cubicBezTo>
                  <a:cubicBezTo>
                    <a:pt x="995" y="137"/>
                    <a:pt x="995" y="137"/>
                    <a:pt x="995" y="137"/>
                  </a:cubicBezTo>
                  <a:cubicBezTo>
                    <a:pt x="987" y="137"/>
                    <a:pt x="987" y="137"/>
                    <a:pt x="987" y="137"/>
                  </a:cubicBezTo>
                  <a:cubicBezTo>
                    <a:pt x="987" y="133"/>
                    <a:pt x="984" y="129"/>
                    <a:pt x="980" y="127"/>
                  </a:cubicBezTo>
                  <a:cubicBezTo>
                    <a:pt x="978" y="126"/>
                    <a:pt x="978" y="126"/>
                    <a:pt x="978" y="126"/>
                  </a:cubicBezTo>
                  <a:cubicBezTo>
                    <a:pt x="977" y="125"/>
                    <a:pt x="976" y="125"/>
                    <a:pt x="975" y="125"/>
                  </a:cubicBezTo>
                  <a:cubicBezTo>
                    <a:pt x="975" y="120"/>
                    <a:pt x="975" y="120"/>
                    <a:pt x="975" y="120"/>
                  </a:cubicBezTo>
                  <a:cubicBezTo>
                    <a:pt x="966" y="120"/>
                    <a:pt x="966" y="120"/>
                    <a:pt x="966" y="120"/>
                  </a:cubicBezTo>
                  <a:cubicBezTo>
                    <a:pt x="966" y="85"/>
                    <a:pt x="966" y="85"/>
                    <a:pt x="966" y="85"/>
                  </a:cubicBezTo>
                  <a:cubicBezTo>
                    <a:pt x="945" y="85"/>
                    <a:pt x="945" y="85"/>
                    <a:pt x="945" y="85"/>
                  </a:cubicBezTo>
                  <a:cubicBezTo>
                    <a:pt x="945" y="40"/>
                    <a:pt x="945" y="40"/>
                    <a:pt x="945" y="40"/>
                  </a:cubicBezTo>
                  <a:cubicBezTo>
                    <a:pt x="938" y="40"/>
                    <a:pt x="938" y="40"/>
                    <a:pt x="938" y="40"/>
                  </a:cubicBezTo>
                  <a:cubicBezTo>
                    <a:pt x="938" y="36"/>
                    <a:pt x="938" y="36"/>
                    <a:pt x="938" y="36"/>
                  </a:cubicBezTo>
                  <a:cubicBezTo>
                    <a:pt x="920" y="36"/>
                    <a:pt x="920" y="36"/>
                    <a:pt x="920" y="36"/>
                  </a:cubicBezTo>
                  <a:cubicBezTo>
                    <a:pt x="920" y="40"/>
                    <a:pt x="920" y="40"/>
                    <a:pt x="920" y="40"/>
                  </a:cubicBezTo>
                  <a:cubicBezTo>
                    <a:pt x="913" y="40"/>
                    <a:pt x="913" y="40"/>
                    <a:pt x="913" y="40"/>
                  </a:cubicBezTo>
                  <a:cubicBezTo>
                    <a:pt x="913" y="137"/>
                    <a:pt x="913" y="137"/>
                    <a:pt x="913" y="137"/>
                  </a:cubicBezTo>
                  <a:cubicBezTo>
                    <a:pt x="906" y="137"/>
                    <a:pt x="906" y="137"/>
                    <a:pt x="906" y="137"/>
                  </a:cubicBezTo>
                  <a:cubicBezTo>
                    <a:pt x="906" y="120"/>
                    <a:pt x="906" y="120"/>
                    <a:pt x="906" y="120"/>
                  </a:cubicBezTo>
                  <a:cubicBezTo>
                    <a:pt x="906" y="116"/>
                    <a:pt x="903" y="112"/>
                    <a:pt x="901" y="112"/>
                  </a:cubicBezTo>
                  <a:cubicBezTo>
                    <a:pt x="898" y="112"/>
                    <a:pt x="896" y="112"/>
                    <a:pt x="896" y="112"/>
                  </a:cubicBezTo>
                  <a:cubicBezTo>
                    <a:pt x="896" y="111"/>
                    <a:pt x="892" y="111"/>
                    <a:pt x="888" y="111"/>
                  </a:cubicBezTo>
                  <a:cubicBezTo>
                    <a:pt x="877" y="111"/>
                    <a:pt x="877" y="111"/>
                    <a:pt x="877" y="111"/>
                  </a:cubicBezTo>
                  <a:cubicBezTo>
                    <a:pt x="877" y="62"/>
                    <a:pt x="877" y="62"/>
                    <a:pt x="877" y="62"/>
                  </a:cubicBezTo>
                  <a:cubicBezTo>
                    <a:pt x="843" y="62"/>
                    <a:pt x="843" y="62"/>
                    <a:pt x="843" y="62"/>
                  </a:cubicBezTo>
                  <a:cubicBezTo>
                    <a:pt x="843" y="87"/>
                    <a:pt x="843" y="87"/>
                    <a:pt x="843" y="87"/>
                  </a:cubicBezTo>
                  <a:cubicBezTo>
                    <a:pt x="839" y="87"/>
                    <a:pt x="839" y="87"/>
                    <a:pt x="839" y="87"/>
                  </a:cubicBezTo>
                  <a:cubicBezTo>
                    <a:pt x="839" y="82"/>
                    <a:pt x="837" y="79"/>
                    <a:pt x="836" y="79"/>
                  </a:cubicBezTo>
                  <a:cubicBezTo>
                    <a:pt x="836" y="79"/>
                    <a:pt x="835" y="79"/>
                    <a:pt x="835" y="79"/>
                  </a:cubicBezTo>
                  <a:cubicBezTo>
                    <a:pt x="835" y="71"/>
                    <a:pt x="835" y="71"/>
                    <a:pt x="835" y="71"/>
                  </a:cubicBezTo>
                  <a:cubicBezTo>
                    <a:pt x="805" y="71"/>
                    <a:pt x="805" y="71"/>
                    <a:pt x="805" y="71"/>
                  </a:cubicBezTo>
                  <a:cubicBezTo>
                    <a:pt x="797" y="79"/>
                    <a:pt x="797" y="79"/>
                    <a:pt x="797" y="79"/>
                  </a:cubicBezTo>
                  <a:cubicBezTo>
                    <a:pt x="797" y="79"/>
                    <a:pt x="797" y="79"/>
                    <a:pt x="797" y="79"/>
                  </a:cubicBezTo>
                  <a:cubicBezTo>
                    <a:pt x="797" y="79"/>
                    <a:pt x="796" y="78"/>
                    <a:pt x="796" y="78"/>
                  </a:cubicBezTo>
                  <a:cubicBezTo>
                    <a:pt x="796" y="77"/>
                    <a:pt x="795" y="77"/>
                    <a:pt x="794" y="77"/>
                  </a:cubicBezTo>
                  <a:cubicBezTo>
                    <a:pt x="792" y="77"/>
                    <a:pt x="791" y="76"/>
                    <a:pt x="791" y="76"/>
                  </a:cubicBezTo>
                  <a:cubicBezTo>
                    <a:pt x="791" y="76"/>
                    <a:pt x="790" y="75"/>
                    <a:pt x="790" y="75"/>
                  </a:cubicBezTo>
                  <a:cubicBezTo>
                    <a:pt x="789" y="75"/>
                    <a:pt x="789" y="75"/>
                    <a:pt x="789" y="75"/>
                  </a:cubicBezTo>
                  <a:cubicBezTo>
                    <a:pt x="789" y="68"/>
                    <a:pt x="789" y="68"/>
                    <a:pt x="789" y="68"/>
                  </a:cubicBezTo>
                  <a:cubicBezTo>
                    <a:pt x="783" y="62"/>
                    <a:pt x="783" y="62"/>
                    <a:pt x="783" y="62"/>
                  </a:cubicBezTo>
                  <a:cubicBezTo>
                    <a:pt x="750" y="62"/>
                    <a:pt x="750" y="62"/>
                    <a:pt x="750" y="62"/>
                  </a:cubicBezTo>
                  <a:cubicBezTo>
                    <a:pt x="750" y="99"/>
                    <a:pt x="750" y="99"/>
                    <a:pt x="750" y="99"/>
                  </a:cubicBezTo>
                  <a:cubicBezTo>
                    <a:pt x="749" y="99"/>
                    <a:pt x="747" y="99"/>
                    <a:pt x="746" y="99"/>
                  </a:cubicBezTo>
                  <a:cubicBezTo>
                    <a:pt x="739" y="99"/>
                    <a:pt x="739" y="99"/>
                    <a:pt x="739" y="99"/>
                  </a:cubicBezTo>
                  <a:cubicBezTo>
                    <a:pt x="739" y="22"/>
                    <a:pt x="739" y="22"/>
                    <a:pt x="739" y="22"/>
                  </a:cubicBezTo>
                  <a:cubicBezTo>
                    <a:pt x="730" y="12"/>
                    <a:pt x="730" y="12"/>
                    <a:pt x="730" y="12"/>
                  </a:cubicBezTo>
                  <a:cubicBezTo>
                    <a:pt x="692" y="12"/>
                    <a:pt x="692" y="12"/>
                    <a:pt x="692" y="12"/>
                  </a:cubicBezTo>
                  <a:cubicBezTo>
                    <a:pt x="683" y="21"/>
                    <a:pt x="683" y="21"/>
                    <a:pt x="683" y="21"/>
                  </a:cubicBezTo>
                  <a:cubicBezTo>
                    <a:pt x="683" y="128"/>
                    <a:pt x="683" y="128"/>
                    <a:pt x="683" y="128"/>
                  </a:cubicBezTo>
                  <a:cubicBezTo>
                    <a:pt x="682" y="127"/>
                    <a:pt x="680" y="127"/>
                    <a:pt x="677" y="127"/>
                  </a:cubicBezTo>
                  <a:cubicBezTo>
                    <a:pt x="674" y="127"/>
                    <a:pt x="672" y="126"/>
                    <a:pt x="672" y="125"/>
                  </a:cubicBezTo>
                  <a:cubicBezTo>
                    <a:pt x="672" y="125"/>
                    <a:pt x="672" y="125"/>
                    <a:pt x="672" y="125"/>
                  </a:cubicBezTo>
                  <a:cubicBezTo>
                    <a:pt x="672" y="94"/>
                    <a:pt x="672" y="94"/>
                    <a:pt x="672" y="94"/>
                  </a:cubicBezTo>
                  <a:cubicBezTo>
                    <a:pt x="637" y="95"/>
                    <a:pt x="637" y="95"/>
                    <a:pt x="637" y="95"/>
                  </a:cubicBezTo>
                  <a:cubicBezTo>
                    <a:pt x="637" y="74"/>
                    <a:pt x="637" y="74"/>
                    <a:pt x="637" y="74"/>
                  </a:cubicBezTo>
                  <a:cubicBezTo>
                    <a:pt x="599" y="74"/>
                    <a:pt x="599" y="74"/>
                    <a:pt x="599" y="74"/>
                  </a:cubicBezTo>
                  <a:cubicBezTo>
                    <a:pt x="599" y="93"/>
                    <a:pt x="599" y="93"/>
                    <a:pt x="599" y="93"/>
                  </a:cubicBezTo>
                  <a:cubicBezTo>
                    <a:pt x="593" y="91"/>
                    <a:pt x="593" y="91"/>
                    <a:pt x="593" y="91"/>
                  </a:cubicBezTo>
                  <a:cubicBezTo>
                    <a:pt x="593" y="91"/>
                    <a:pt x="592" y="91"/>
                    <a:pt x="590" y="91"/>
                  </a:cubicBezTo>
                  <a:cubicBezTo>
                    <a:pt x="590" y="54"/>
                    <a:pt x="590" y="54"/>
                    <a:pt x="590" y="54"/>
                  </a:cubicBezTo>
                  <a:cubicBezTo>
                    <a:pt x="575" y="45"/>
                    <a:pt x="575" y="45"/>
                    <a:pt x="575" y="45"/>
                  </a:cubicBezTo>
                  <a:cubicBezTo>
                    <a:pt x="559" y="54"/>
                    <a:pt x="559" y="54"/>
                    <a:pt x="559" y="54"/>
                  </a:cubicBezTo>
                  <a:cubicBezTo>
                    <a:pt x="559" y="94"/>
                    <a:pt x="559" y="94"/>
                    <a:pt x="559" y="94"/>
                  </a:cubicBezTo>
                  <a:cubicBezTo>
                    <a:pt x="559" y="94"/>
                    <a:pt x="559" y="94"/>
                    <a:pt x="559" y="94"/>
                  </a:cubicBezTo>
                  <a:cubicBezTo>
                    <a:pt x="555" y="95"/>
                    <a:pt x="552" y="100"/>
                    <a:pt x="552" y="104"/>
                  </a:cubicBezTo>
                  <a:cubicBezTo>
                    <a:pt x="552" y="118"/>
                    <a:pt x="552" y="118"/>
                    <a:pt x="552" y="118"/>
                  </a:cubicBezTo>
                  <a:cubicBezTo>
                    <a:pt x="552" y="122"/>
                    <a:pt x="552" y="129"/>
                    <a:pt x="552" y="133"/>
                  </a:cubicBezTo>
                  <a:cubicBezTo>
                    <a:pt x="552" y="146"/>
                    <a:pt x="552" y="146"/>
                    <a:pt x="552" y="146"/>
                  </a:cubicBezTo>
                  <a:cubicBezTo>
                    <a:pt x="551" y="146"/>
                    <a:pt x="551" y="146"/>
                    <a:pt x="551" y="146"/>
                  </a:cubicBezTo>
                  <a:cubicBezTo>
                    <a:pt x="551" y="74"/>
                    <a:pt x="551" y="74"/>
                    <a:pt x="551" y="74"/>
                  </a:cubicBezTo>
                  <a:cubicBezTo>
                    <a:pt x="540" y="74"/>
                    <a:pt x="540" y="74"/>
                    <a:pt x="540" y="74"/>
                  </a:cubicBezTo>
                  <a:cubicBezTo>
                    <a:pt x="540" y="74"/>
                    <a:pt x="540" y="63"/>
                    <a:pt x="540" y="58"/>
                  </a:cubicBezTo>
                  <a:cubicBezTo>
                    <a:pt x="540" y="52"/>
                    <a:pt x="528" y="31"/>
                    <a:pt x="506" y="31"/>
                  </a:cubicBezTo>
                  <a:cubicBezTo>
                    <a:pt x="479" y="31"/>
                    <a:pt x="472" y="54"/>
                    <a:pt x="472" y="58"/>
                  </a:cubicBezTo>
                  <a:cubicBezTo>
                    <a:pt x="472" y="61"/>
                    <a:pt x="472" y="75"/>
                    <a:pt x="472" y="75"/>
                  </a:cubicBezTo>
                  <a:cubicBezTo>
                    <a:pt x="472" y="75"/>
                    <a:pt x="469" y="75"/>
                    <a:pt x="466" y="75"/>
                  </a:cubicBezTo>
                  <a:cubicBezTo>
                    <a:pt x="439" y="75"/>
                    <a:pt x="436" y="105"/>
                    <a:pt x="436" y="105"/>
                  </a:cubicBezTo>
                  <a:cubicBezTo>
                    <a:pt x="436" y="126"/>
                    <a:pt x="436" y="126"/>
                    <a:pt x="436" y="126"/>
                  </a:cubicBezTo>
                  <a:cubicBezTo>
                    <a:pt x="396" y="126"/>
                    <a:pt x="396" y="126"/>
                    <a:pt x="396" y="126"/>
                  </a:cubicBezTo>
                  <a:cubicBezTo>
                    <a:pt x="396" y="147"/>
                    <a:pt x="396" y="147"/>
                    <a:pt x="396" y="147"/>
                  </a:cubicBezTo>
                  <a:cubicBezTo>
                    <a:pt x="389" y="147"/>
                    <a:pt x="389" y="147"/>
                    <a:pt x="389" y="147"/>
                  </a:cubicBezTo>
                  <a:cubicBezTo>
                    <a:pt x="389" y="94"/>
                    <a:pt x="389" y="94"/>
                    <a:pt x="389" y="94"/>
                  </a:cubicBezTo>
                  <a:cubicBezTo>
                    <a:pt x="384" y="94"/>
                    <a:pt x="384" y="94"/>
                    <a:pt x="384" y="94"/>
                  </a:cubicBezTo>
                  <a:cubicBezTo>
                    <a:pt x="384" y="89"/>
                    <a:pt x="384" y="89"/>
                    <a:pt x="384" y="89"/>
                  </a:cubicBezTo>
                  <a:cubicBezTo>
                    <a:pt x="360" y="89"/>
                    <a:pt x="360" y="89"/>
                    <a:pt x="360" y="89"/>
                  </a:cubicBezTo>
                  <a:cubicBezTo>
                    <a:pt x="360" y="95"/>
                    <a:pt x="360" y="95"/>
                    <a:pt x="360" y="95"/>
                  </a:cubicBezTo>
                  <a:cubicBezTo>
                    <a:pt x="355" y="95"/>
                    <a:pt x="355" y="95"/>
                    <a:pt x="355" y="95"/>
                  </a:cubicBezTo>
                  <a:cubicBezTo>
                    <a:pt x="355" y="147"/>
                    <a:pt x="355" y="147"/>
                    <a:pt x="355" y="147"/>
                  </a:cubicBezTo>
                  <a:cubicBezTo>
                    <a:pt x="349" y="147"/>
                    <a:pt x="349" y="147"/>
                    <a:pt x="349" y="147"/>
                  </a:cubicBezTo>
                  <a:cubicBezTo>
                    <a:pt x="349" y="161"/>
                    <a:pt x="349" y="161"/>
                    <a:pt x="349" y="161"/>
                  </a:cubicBezTo>
                  <a:cubicBezTo>
                    <a:pt x="347" y="159"/>
                    <a:pt x="345" y="158"/>
                    <a:pt x="343" y="158"/>
                  </a:cubicBezTo>
                  <a:cubicBezTo>
                    <a:pt x="342" y="158"/>
                    <a:pt x="342" y="158"/>
                    <a:pt x="341" y="158"/>
                  </a:cubicBezTo>
                  <a:cubicBezTo>
                    <a:pt x="341" y="116"/>
                    <a:pt x="341" y="116"/>
                    <a:pt x="341" y="116"/>
                  </a:cubicBezTo>
                  <a:cubicBezTo>
                    <a:pt x="341" y="116"/>
                    <a:pt x="341" y="116"/>
                    <a:pt x="341" y="116"/>
                  </a:cubicBezTo>
                  <a:cubicBezTo>
                    <a:pt x="341" y="116"/>
                    <a:pt x="341" y="115"/>
                    <a:pt x="341" y="115"/>
                  </a:cubicBezTo>
                  <a:cubicBezTo>
                    <a:pt x="332" y="115"/>
                    <a:pt x="324" y="108"/>
                    <a:pt x="324" y="98"/>
                  </a:cubicBezTo>
                  <a:cubicBezTo>
                    <a:pt x="324" y="30"/>
                    <a:pt x="324" y="30"/>
                    <a:pt x="324" y="30"/>
                  </a:cubicBezTo>
                  <a:cubicBezTo>
                    <a:pt x="324" y="30"/>
                    <a:pt x="324" y="30"/>
                    <a:pt x="324" y="30"/>
                  </a:cubicBezTo>
                  <a:cubicBezTo>
                    <a:pt x="322" y="30"/>
                    <a:pt x="322" y="30"/>
                    <a:pt x="322" y="30"/>
                  </a:cubicBezTo>
                  <a:cubicBezTo>
                    <a:pt x="314" y="27"/>
                    <a:pt x="308" y="20"/>
                    <a:pt x="307" y="13"/>
                  </a:cubicBezTo>
                  <a:cubicBezTo>
                    <a:pt x="307" y="13"/>
                    <a:pt x="307" y="13"/>
                    <a:pt x="307" y="13"/>
                  </a:cubicBezTo>
                  <a:cubicBezTo>
                    <a:pt x="307" y="13"/>
                    <a:pt x="307" y="13"/>
                    <a:pt x="307" y="13"/>
                  </a:cubicBezTo>
                  <a:cubicBezTo>
                    <a:pt x="307" y="13"/>
                    <a:pt x="307" y="13"/>
                    <a:pt x="307" y="13"/>
                  </a:cubicBezTo>
                  <a:cubicBezTo>
                    <a:pt x="307" y="13"/>
                    <a:pt x="307" y="13"/>
                    <a:pt x="307" y="13"/>
                  </a:cubicBezTo>
                  <a:cubicBezTo>
                    <a:pt x="306" y="20"/>
                    <a:pt x="301" y="27"/>
                    <a:pt x="292" y="30"/>
                  </a:cubicBezTo>
                  <a:cubicBezTo>
                    <a:pt x="291" y="30"/>
                    <a:pt x="291" y="30"/>
                    <a:pt x="291" y="30"/>
                  </a:cubicBezTo>
                  <a:cubicBezTo>
                    <a:pt x="291" y="99"/>
                    <a:pt x="291" y="99"/>
                    <a:pt x="291" y="99"/>
                  </a:cubicBezTo>
                  <a:cubicBezTo>
                    <a:pt x="290" y="108"/>
                    <a:pt x="282" y="115"/>
                    <a:pt x="273" y="116"/>
                  </a:cubicBezTo>
                  <a:cubicBezTo>
                    <a:pt x="273" y="116"/>
                    <a:pt x="273" y="116"/>
                    <a:pt x="273" y="116"/>
                  </a:cubicBezTo>
                  <a:cubicBezTo>
                    <a:pt x="273" y="116"/>
                    <a:pt x="273" y="116"/>
                    <a:pt x="273" y="116"/>
                  </a:cubicBezTo>
                  <a:cubicBezTo>
                    <a:pt x="273" y="175"/>
                    <a:pt x="273" y="175"/>
                    <a:pt x="273" y="175"/>
                  </a:cubicBezTo>
                  <a:cubicBezTo>
                    <a:pt x="260" y="175"/>
                    <a:pt x="260" y="175"/>
                    <a:pt x="260" y="175"/>
                  </a:cubicBezTo>
                  <a:cubicBezTo>
                    <a:pt x="260" y="116"/>
                    <a:pt x="260" y="116"/>
                    <a:pt x="260" y="116"/>
                  </a:cubicBezTo>
                  <a:cubicBezTo>
                    <a:pt x="252" y="116"/>
                    <a:pt x="252" y="116"/>
                    <a:pt x="252" y="116"/>
                  </a:cubicBezTo>
                  <a:cubicBezTo>
                    <a:pt x="252" y="108"/>
                    <a:pt x="252" y="108"/>
                    <a:pt x="252" y="108"/>
                  </a:cubicBezTo>
                  <a:cubicBezTo>
                    <a:pt x="227" y="108"/>
                    <a:pt x="227" y="108"/>
                    <a:pt x="227" y="108"/>
                  </a:cubicBezTo>
                  <a:cubicBezTo>
                    <a:pt x="227" y="116"/>
                    <a:pt x="227" y="116"/>
                    <a:pt x="227" y="116"/>
                  </a:cubicBezTo>
                  <a:cubicBezTo>
                    <a:pt x="218" y="116"/>
                    <a:pt x="218" y="116"/>
                    <a:pt x="218" y="116"/>
                  </a:cubicBezTo>
                  <a:cubicBezTo>
                    <a:pt x="219" y="174"/>
                    <a:pt x="219" y="174"/>
                    <a:pt x="219" y="174"/>
                  </a:cubicBezTo>
                  <a:cubicBezTo>
                    <a:pt x="207" y="174"/>
                    <a:pt x="207" y="174"/>
                    <a:pt x="207" y="174"/>
                  </a:cubicBezTo>
                  <a:cubicBezTo>
                    <a:pt x="207" y="163"/>
                    <a:pt x="207" y="163"/>
                    <a:pt x="207" y="163"/>
                  </a:cubicBezTo>
                  <a:cubicBezTo>
                    <a:pt x="189" y="163"/>
                    <a:pt x="189" y="163"/>
                    <a:pt x="189" y="163"/>
                  </a:cubicBezTo>
                  <a:cubicBezTo>
                    <a:pt x="189" y="174"/>
                    <a:pt x="189" y="174"/>
                    <a:pt x="189" y="174"/>
                  </a:cubicBezTo>
                  <a:cubicBezTo>
                    <a:pt x="179" y="174"/>
                    <a:pt x="179" y="174"/>
                    <a:pt x="179" y="174"/>
                  </a:cubicBezTo>
                  <a:cubicBezTo>
                    <a:pt x="179" y="174"/>
                    <a:pt x="179" y="183"/>
                    <a:pt x="179" y="193"/>
                  </a:cubicBezTo>
                  <a:cubicBezTo>
                    <a:pt x="179" y="193"/>
                    <a:pt x="178" y="193"/>
                    <a:pt x="177" y="193"/>
                  </a:cubicBezTo>
                  <a:cubicBezTo>
                    <a:pt x="176" y="193"/>
                    <a:pt x="175" y="194"/>
                    <a:pt x="175" y="194"/>
                  </a:cubicBezTo>
                  <a:cubicBezTo>
                    <a:pt x="175" y="194"/>
                    <a:pt x="173" y="195"/>
                    <a:pt x="171" y="195"/>
                  </a:cubicBezTo>
                  <a:cubicBezTo>
                    <a:pt x="169" y="195"/>
                    <a:pt x="168" y="194"/>
                    <a:pt x="168" y="193"/>
                  </a:cubicBezTo>
                  <a:cubicBezTo>
                    <a:pt x="168" y="191"/>
                    <a:pt x="165" y="190"/>
                    <a:pt x="163" y="190"/>
                  </a:cubicBezTo>
                  <a:cubicBezTo>
                    <a:pt x="160" y="190"/>
                    <a:pt x="158" y="191"/>
                    <a:pt x="158" y="192"/>
                  </a:cubicBezTo>
                  <a:cubicBezTo>
                    <a:pt x="158" y="194"/>
                    <a:pt x="157" y="195"/>
                    <a:pt x="155" y="195"/>
                  </a:cubicBezTo>
                  <a:cubicBezTo>
                    <a:pt x="154" y="195"/>
                    <a:pt x="152" y="194"/>
                    <a:pt x="152" y="194"/>
                  </a:cubicBezTo>
                  <a:cubicBezTo>
                    <a:pt x="152" y="194"/>
                    <a:pt x="151" y="193"/>
                    <a:pt x="150" y="193"/>
                  </a:cubicBezTo>
                  <a:cubicBezTo>
                    <a:pt x="148" y="193"/>
                    <a:pt x="147" y="194"/>
                    <a:pt x="147" y="195"/>
                  </a:cubicBezTo>
                  <a:cubicBezTo>
                    <a:pt x="147" y="196"/>
                    <a:pt x="146" y="196"/>
                    <a:pt x="144" y="196"/>
                  </a:cubicBezTo>
                  <a:cubicBezTo>
                    <a:pt x="143" y="196"/>
                    <a:pt x="142" y="195"/>
                    <a:pt x="142" y="194"/>
                  </a:cubicBezTo>
                  <a:cubicBezTo>
                    <a:pt x="142" y="192"/>
                    <a:pt x="141" y="191"/>
                    <a:pt x="140" y="191"/>
                  </a:cubicBezTo>
                  <a:cubicBezTo>
                    <a:pt x="139" y="191"/>
                    <a:pt x="139" y="191"/>
                    <a:pt x="139" y="191"/>
                  </a:cubicBezTo>
                  <a:cubicBezTo>
                    <a:pt x="139" y="191"/>
                    <a:pt x="138" y="191"/>
                    <a:pt x="138" y="191"/>
                  </a:cubicBezTo>
                  <a:cubicBezTo>
                    <a:pt x="138" y="191"/>
                    <a:pt x="137" y="190"/>
                    <a:pt x="137" y="189"/>
                  </a:cubicBezTo>
                  <a:cubicBezTo>
                    <a:pt x="137" y="188"/>
                    <a:pt x="137" y="187"/>
                    <a:pt x="136" y="187"/>
                  </a:cubicBezTo>
                  <a:cubicBezTo>
                    <a:pt x="136" y="187"/>
                    <a:pt x="135" y="186"/>
                    <a:pt x="135" y="186"/>
                  </a:cubicBezTo>
                  <a:cubicBezTo>
                    <a:pt x="135" y="185"/>
                    <a:pt x="134" y="185"/>
                    <a:pt x="132" y="185"/>
                  </a:cubicBezTo>
                  <a:cubicBezTo>
                    <a:pt x="130" y="185"/>
                    <a:pt x="129" y="185"/>
                    <a:pt x="129" y="186"/>
                  </a:cubicBezTo>
                  <a:cubicBezTo>
                    <a:pt x="129" y="186"/>
                    <a:pt x="128" y="187"/>
                    <a:pt x="128" y="187"/>
                  </a:cubicBezTo>
                  <a:cubicBezTo>
                    <a:pt x="127" y="187"/>
                    <a:pt x="126" y="186"/>
                    <a:pt x="126" y="185"/>
                  </a:cubicBezTo>
                  <a:cubicBezTo>
                    <a:pt x="126" y="185"/>
                    <a:pt x="126" y="184"/>
                    <a:pt x="125" y="184"/>
                  </a:cubicBezTo>
                  <a:cubicBezTo>
                    <a:pt x="124" y="184"/>
                    <a:pt x="123" y="184"/>
                    <a:pt x="123" y="183"/>
                  </a:cubicBezTo>
                  <a:cubicBezTo>
                    <a:pt x="123" y="183"/>
                    <a:pt x="122" y="182"/>
                    <a:pt x="122" y="182"/>
                  </a:cubicBezTo>
                  <a:cubicBezTo>
                    <a:pt x="121" y="182"/>
                    <a:pt x="121" y="183"/>
                    <a:pt x="121" y="183"/>
                  </a:cubicBezTo>
                  <a:cubicBezTo>
                    <a:pt x="121" y="184"/>
                    <a:pt x="120" y="184"/>
                    <a:pt x="119" y="184"/>
                  </a:cubicBezTo>
                  <a:cubicBezTo>
                    <a:pt x="118" y="184"/>
                    <a:pt x="117" y="185"/>
                    <a:pt x="117" y="185"/>
                  </a:cubicBezTo>
                  <a:cubicBezTo>
                    <a:pt x="117" y="186"/>
                    <a:pt x="116" y="187"/>
                    <a:pt x="114" y="187"/>
                  </a:cubicBezTo>
                  <a:cubicBezTo>
                    <a:pt x="112" y="187"/>
                    <a:pt x="110" y="187"/>
                    <a:pt x="110" y="186"/>
                  </a:cubicBezTo>
                  <a:cubicBezTo>
                    <a:pt x="110" y="186"/>
                    <a:pt x="109" y="186"/>
                    <a:pt x="108" y="186"/>
                  </a:cubicBezTo>
                  <a:cubicBezTo>
                    <a:pt x="108" y="186"/>
                    <a:pt x="107" y="186"/>
                    <a:pt x="107" y="186"/>
                  </a:cubicBezTo>
                  <a:cubicBezTo>
                    <a:pt x="107" y="187"/>
                    <a:pt x="105" y="187"/>
                    <a:pt x="103" y="187"/>
                  </a:cubicBezTo>
                  <a:cubicBezTo>
                    <a:pt x="101" y="187"/>
                    <a:pt x="100" y="188"/>
                    <a:pt x="100" y="190"/>
                  </a:cubicBezTo>
                  <a:cubicBezTo>
                    <a:pt x="100" y="192"/>
                    <a:pt x="99" y="193"/>
                    <a:pt x="98" y="193"/>
                  </a:cubicBezTo>
                  <a:cubicBezTo>
                    <a:pt x="97" y="193"/>
                    <a:pt x="97" y="195"/>
                    <a:pt x="97" y="196"/>
                  </a:cubicBezTo>
                  <a:cubicBezTo>
                    <a:pt x="97" y="198"/>
                    <a:pt x="95" y="199"/>
                    <a:pt x="94" y="199"/>
                  </a:cubicBezTo>
                  <a:cubicBezTo>
                    <a:pt x="93" y="199"/>
                    <a:pt x="92" y="198"/>
                    <a:pt x="92" y="198"/>
                  </a:cubicBezTo>
                  <a:cubicBezTo>
                    <a:pt x="92" y="197"/>
                    <a:pt x="90" y="197"/>
                    <a:pt x="89" y="197"/>
                  </a:cubicBezTo>
                  <a:cubicBezTo>
                    <a:pt x="87" y="197"/>
                    <a:pt x="86" y="198"/>
                    <a:pt x="86" y="199"/>
                  </a:cubicBezTo>
                  <a:cubicBezTo>
                    <a:pt x="86" y="200"/>
                    <a:pt x="85" y="201"/>
                    <a:pt x="83" y="201"/>
                  </a:cubicBezTo>
                  <a:cubicBezTo>
                    <a:pt x="82" y="201"/>
                    <a:pt x="81" y="200"/>
                    <a:pt x="81" y="198"/>
                  </a:cubicBezTo>
                  <a:cubicBezTo>
                    <a:pt x="81" y="197"/>
                    <a:pt x="81" y="196"/>
                    <a:pt x="80" y="196"/>
                  </a:cubicBezTo>
                  <a:cubicBezTo>
                    <a:pt x="79" y="196"/>
                    <a:pt x="78" y="197"/>
                    <a:pt x="78" y="198"/>
                  </a:cubicBezTo>
                  <a:cubicBezTo>
                    <a:pt x="78" y="198"/>
                    <a:pt x="78" y="199"/>
                    <a:pt x="77" y="199"/>
                  </a:cubicBezTo>
                  <a:cubicBezTo>
                    <a:pt x="76" y="199"/>
                    <a:pt x="75" y="200"/>
                    <a:pt x="75" y="200"/>
                  </a:cubicBezTo>
                  <a:cubicBezTo>
                    <a:pt x="75" y="201"/>
                    <a:pt x="75" y="202"/>
                    <a:pt x="74" y="202"/>
                  </a:cubicBezTo>
                  <a:cubicBezTo>
                    <a:pt x="73" y="202"/>
                    <a:pt x="72" y="201"/>
                    <a:pt x="72" y="201"/>
                  </a:cubicBezTo>
                  <a:cubicBezTo>
                    <a:pt x="72" y="200"/>
                    <a:pt x="72" y="200"/>
                    <a:pt x="71" y="200"/>
                  </a:cubicBezTo>
                  <a:cubicBezTo>
                    <a:pt x="70" y="200"/>
                    <a:pt x="70" y="198"/>
                    <a:pt x="70" y="196"/>
                  </a:cubicBezTo>
                  <a:cubicBezTo>
                    <a:pt x="70" y="194"/>
                    <a:pt x="68" y="192"/>
                    <a:pt x="65" y="192"/>
                  </a:cubicBezTo>
                  <a:cubicBezTo>
                    <a:pt x="63" y="192"/>
                    <a:pt x="61" y="193"/>
                    <a:pt x="61" y="194"/>
                  </a:cubicBezTo>
                  <a:cubicBezTo>
                    <a:pt x="61" y="195"/>
                    <a:pt x="60" y="196"/>
                    <a:pt x="59" y="196"/>
                  </a:cubicBezTo>
                  <a:cubicBezTo>
                    <a:pt x="59" y="196"/>
                    <a:pt x="58" y="196"/>
                    <a:pt x="58" y="197"/>
                  </a:cubicBezTo>
                  <a:cubicBezTo>
                    <a:pt x="58" y="198"/>
                    <a:pt x="57" y="198"/>
                    <a:pt x="55" y="198"/>
                  </a:cubicBezTo>
                  <a:cubicBezTo>
                    <a:pt x="54" y="198"/>
                    <a:pt x="53" y="199"/>
                    <a:pt x="53" y="200"/>
                  </a:cubicBezTo>
                  <a:cubicBezTo>
                    <a:pt x="53" y="200"/>
                    <a:pt x="52" y="201"/>
                    <a:pt x="51" y="201"/>
                  </a:cubicBezTo>
                  <a:cubicBezTo>
                    <a:pt x="50" y="201"/>
                    <a:pt x="49" y="200"/>
                    <a:pt x="49" y="199"/>
                  </a:cubicBezTo>
                  <a:cubicBezTo>
                    <a:pt x="49" y="198"/>
                    <a:pt x="48" y="197"/>
                    <a:pt x="48" y="197"/>
                  </a:cubicBezTo>
                  <a:cubicBezTo>
                    <a:pt x="47" y="197"/>
                    <a:pt x="46" y="199"/>
                    <a:pt x="46" y="200"/>
                  </a:cubicBezTo>
                  <a:cubicBezTo>
                    <a:pt x="46" y="202"/>
                    <a:pt x="45" y="203"/>
                    <a:pt x="43" y="203"/>
                  </a:cubicBezTo>
                  <a:cubicBezTo>
                    <a:pt x="41" y="203"/>
                    <a:pt x="40" y="201"/>
                    <a:pt x="40" y="199"/>
                  </a:cubicBezTo>
                  <a:cubicBezTo>
                    <a:pt x="40" y="197"/>
                    <a:pt x="39" y="196"/>
                    <a:pt x="38" y="196"/>
                  </a:cubicBezTo>
                  <a:cubicBezTo>
                    <a:pt x="36" y="196"/>
                    <a:pt x="35" y="194"/>
                    <a:pt x="35" y="192"/>
                  </a:cubicBezTo>
                  <a:cubicBezTo>
                    <a:pt x="35" y="189"/>
                    <a:pt x="32" y="187"/>
                    <a:pt x="27" y="187"/>
                  </a:cubicBezTo>
                  <a:cubicBezTo>
                    <a:pt x="22" y="187"/>
                    <a:pt x="22" y="187"/>
                    <a:pt x="22" y="187"/>
                  </a:cubicBezTo>
                  <a:cubicBezTo>
                    <a:pt x="18" y="187"/>
                    <a:pt x="15" y="191"/>
                    <a:pt x="15" y="195"/>
                  </a:cubicBezTo>
                  <a:cubicBezTo>
                    <a:pt x="15" y="196"/>
                    <a:pt x="15" y="196"/>
                    <a:pt x="15" y="196"/>
                  </a:cubicBezTo>
                  <a:cubicBezTo>
                    <a:pt x="15" y="200"/>
                    <a:pt x="14" y="204"/>
                    <a:pt x="13" y="204"/>
                  </a:cubicBezTo>
                  <a:cubicBezTo>
                    <a:pt x="12" y="204"/>
                    <a:pt x="11" y="203"/>
                    <a:pt x="11" y="201"/>
                  </a:cubicBezTo>
                  <a:cubicBezTo>
                    <a:pt x="11" y="200"/>
                    <a:pt x="9" y="199"/>
                    <a:pt x="6" y="199"/>
                  </a:cubicBezTo>
                  <a:cubicBezTo>
                    <a:pt x="5" y="199"/>
                    <a:pt x="4" y="199"/>
                    <a:pt x="4" y="199"/>
                  </a:cubicBezTo>
                  <a:cubicBezTo>
                    <a:pt x="2" y="210"/>
                    <a:pt x="1" y="220"/>
                    <a:pt x="0" y="230"/>
                  </a:cubicBezTo>
                  <a:lnTo>
                    <a:pt x="1613" y="230"/>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53"/>
            <p:cNvSpPr>
              <a:spLocks noEditPoints="1"/>
            </p:cNvSpPr>
            <p:nvPr/>
          </p:nvSpPr>
          <p:spPr bwMode="auto">
            <a:xfrm>
              <a:off x="3467" y="2025"/>
              <a:ext cx="69" cy="83"/>
            </a:xfrm>
            <a:custGeom>
              <a:avLst/>
              <a:gdLst>
                <a:gd name="T0" fmla="*/ 0 w 69"/>
                <a:gd name="T1" fmla="*/ 83 h 83"/>
                <a:gd name="T2" fmla="*/ 29 w 69"/>
                <a:gd name="T3" fmla="*/ 0 h 83"/>
                <a:gd name="T4" fmla="*/ 40 w 69"/>
                <a:gd name="T5" fmla="*/ 0 h 83"/>
                <a:gd name="T6" fmla="*/ 69 w 69"/>
                <a:gd name="T7" fmla="*/ 83 h 83"/>
                <a:gd name="T8" fmla="*/ 60 w 69"/>
                <a:gd name="T9" fmla="*/ 83 h 83"/>
                <a:gd name="T10" fmla="*/ 52 w 69"/>
                <a:gd name="T11" fmla="*/ 60 h 83"/>
                <a:gd name="T12" fmla="*/ 19 w 69"/>
                <a:gd name="T13" fmla="*/ 60 h 83"/>
                <a:gd name="T14" fmla="*/ 10 w 69"/>
                <a:gd name="T15" fmla="*/ 83 h 83"/>
                <a:gd name="T16" fmla="*/ 0 w 69"/>
                <a:gd name="T17" fmla="*/ 83 h 83"/>
                <a:gd name="T18" fmla="*/ 21 w 69"/>
                <a:gd name="T19" fmla="*/ 50 h 83"/>
                <a:gd name="T20" fmla="*/ 48 w 69"/>
                <a:gd name="T21" fmla="*/ 50 h 83"/>
                <a:gd name="T22" fmla="*/ 35 w 69"/>
                <a:gd name="T23" fmla="*/ 11 h 83"/>
                <a:gd name="T24" fmla="*/ 35 w 69"/>
                <a:gd name="T25" fmla="*/ 11 h 83"/>
                <a:gd name="T26" fmla="*/ 21 w 69"/>
                <a:gd name="T2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83">
                  <a:moveTo>
                    <a:pt x="0" y="83"/>
                  </a:moveTo>
                  <a:lnTo>
                    <a:pt x="29" y="0"/>
                  </a:lnTo>
                  <a:lnTo>
                    <a:pt x="40" y="0"/>
                  </a:lnTo>
                  <a:lnTo>
                    <a:pt x="69" y="83"/>
                  </a:lnTo>
                  <a:lnTo>
                    <a:pt x="60" y="83"/>
                  </a:lnTo>
                  <a:lnTo>
                    <a:pt x="52" y="60"/>
                  </a:lnTo>
                  <a:lnTo>
                    <a:pt x="19" y="60"/>
                  </a:lnTo>
                  <a:lnTo>
                    <a:pt x="10" y="83"/>
                  </a:lnTo>
                  <a:lnTo>
                    <a:pt x="0" y="83"/>
                  </a:lnTo>
                  <a:close/>
                  <a:moveTo>
                    <a:pt x="21" y="50"/>
                  </a:moveTo>
                  <a:lnTo>
                    <a:pt x="48" y="50"/>
                  </a:lnTo>
                  <a:lnTo>
                    <a:pt x="35" y="11"/>
                  </a:lnTo>
                  <a:lnTo>
                    <a:pt x="35" y="11"/>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54"/>
            <p:cNvSpPr>
              <a:spLocks/>
            </p:cNvSpPr>
            <p:nvPr/>
          </p:nvSpPr>
          <p:spPr bwMode="auto">
            <a:xfrm>
              <a:off x="3549"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8 w 29"/>
                <a:gd name="T17" fmla="*/ 8 h 52"/>
                <a:gd name="T18" fmla="*/ 27 w 29"/>
                <a:gd name="T19" fmla="*/ 8 h 52"/>
                <a:gd name="T20" fmla="*/ 26 w 29"/>
                <a:gd name="T21" fmla="*/ 8 h 52"/>
                <a:gd name="T22" fmla="*/ 15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8" y="8"/>
                    <a:pt x="28" y="8"/>
                    <a:pt x="28" y="8"/>
                  </a:cubicBezTo>
                  <a:cubicBezTo>
                    <a:pt x="28" y="8"/>
                    <a:pt x="28" y="8"/>
                    <a:pt x="27" y="8"/>
                  </a:cubicBezTo>
                  <a:cubicBezTo>
                    <a:pt x="26" y="8"/>
                    <a:pt x="26" y="8"/>
                    <a:pt x="26" y="8"/>
                  </a:cubicBezTo>
                  <a:cubicBezTo>
                    <a:pt x="22" y="8"/>
                    <a:pt x="18" y="9"/>
                    <a:pt x="15" y="11"/>
                  </a:cubicBezTo>
                  <a:cubicBezTo>
                    <a:pt x="12"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55"/>
            <p:cNvSpPr>
              <a:spLocks noEditPoints="1"/>
            </p:cNvSpPr>
            <p:nvPr/>
          </p:nvSpPr>
          <p:spPr bwMode="auto">
            <a:xfrm>
              <a:off x="3595" y="2027"/>
              <a:ext cx="10" cy="81"/>
            </a:xfrm>
            <a:custGeom>
              <a:avLst/>
              <a:gdLst>
                <a:gd name="T0" fmla="*/ 0 w 10"/>
                <a:gd name="T1" fmla="*/ 9 h 81"/>
                <a:gd name="T2" fmla="*/ 0 w 10"/>
                <a:gd name="T3" fmla="*/ 0 h 81"/>
                <a:gd name="T4" fmla="*/ 10 w 10"/>
                <a:gd name="T5" fmla="*/ 0 h 81"/>
                <a:gd name="T6" fmla="*/ 10 w 10"/>
                <a:gd name="T7" fmla="*/ 9 h 81"/>
                <a:gd name="T8" fmla="*/ 0 w 10"/>
                <a:gd name="T9" fmla="*/ 9 h 81"/>
                <a:gd name="T10" fmla="*/ 0 w 10"/>
                <a:gd name="T11" fmla="*/ 81 h 81"/>
                <a:gd name="T12" fmla="*/ 0 w 10"/>
                <a:gd name="T13" fmla="*/ 21 h 81"/>
                <a:gd name="T14" fmla="*/ 10 w 10"/>
                <a:gd name="T15" fmla="*/ 21 h 81"/>
                <a:gd name="T16" fmla="*/ 10 w 10"/>
                <a:gd name="T17" fmla="*/ 81 h 81"/>
                <a:gd name="T18" fmla="*/ 0 w 10"/>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1">
                  <a:moveTo>
                    <a:pt x="0" y="9"/>
                  </a:moveTo>
                  <a:lnTo>
                    <a:pt x="0" y="0"/>
                  </a:lnTo>
                  <a:lnTo>
                    <a:pt x="10" y="0"/>
                  </a:lnTo>
                  <a:lnTo>
                    <a:pt x="10" y="9"/>
                  </a:lnTo>
                  <a:lnTo>
                    <a:pt x="0" y="9"/>
                  </a:lnTo>
                  <a:close/>
                  <a:moveTo>
                    <a:pt x="0" y="81"/>
                  </a:moveTo>
                  <a:lnTo>
                    <a:pt x="0" y="21"/>
                  </a:lnTo>
                  <a:lnTo>
                    <a:pt x="10" y="21"/>
                  </a:lnTo>
                  <a:lnTo>
                    <a:pt x="10" y="81"/>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56"/>
            <p:cNvSpPr>
              <a:spLocks noEditPoints="1"/>
            </p:cNvSpPr>
            <p:nvPr/>
          </p:nvSpPr>
          <p:spPr bwMode="auto">
            <a:xfrm>
              <a:off x="3622" y="2025"/>
              <a:ext cx="55" cy="85"/>
            </a:xfrm>
            <a:custGeom>
              <a:avLst/>
              <a:gdLst>
                <a:gd name="T0" fmla="*/ 0 w 46"/>
                <a:gd name="T1" fmla="*/ 71 h 72"/>
                <a:gd name="T2" fmla="*/ 0 w 46"/>
                <a:gd name="T3" fmla="*/ 0 h 72"/>
                <a:gd name="T4" fmla="*/ 9 w 46"/>
                <a:gd name="T5" fmla="*/ 0 h 72"/>
                <a:gd name="T6" fmla="*/ 9 w 46"/>
                <a:gd name="T7" fmla="*/ 27 h 72"/>
                <a:gd name="T8" fmla="*/ 15 w 46"/>
                <a:gd name="T9" fmla="*/ 22 h 72"/>
                <a:gd name="T10" fmla="*/ 25 w 46"/>
                <a:gd name="T11" fmla="*/ 19 h 72"/>
                <a:gd name="T12" fmla="*/ 33 w 46"/>
                <a:gd name="T13" fmla="*/ 21 h 72"/>
                <a:gd name="T14" fmla="*/ 40 w 46"/>
                <a:gd name="T15" fmla="*/ 26 h 72"/>
                <a:gd name="T16" fmla="*/ 44 w 46"/>
                <a:gd name="T17" fmla="*/ 34 h 72"/>
                <a:gd name="T18" fmla="*/ 46 w 46"/>
                <a:gd name="T19" fmla="*/ 46 h 72"/>
                <a:gd name="T20" fmla="*/ 44 w 46"/>
                <a:gd name="T21" fmla="*/ 57 h 72"/>
                <a:gd name="T22" fmla="*/ 40 w 46"/>
                <a:gd name="T23" fmla="*/ 65 h 72"/>
                <a:gd name="T24" fmla="*/ 33 w 46"/>
                <a:gd name="T25" fmla="*/ 70 h 72"/>
                <a:gd name="T26" fmla="*/ 24 w 46"/>
                <a:gd name="T27" fmla="*/ 72 h 72"/>
                <a:gd name="T28" fmla="*/ 16 w 46"/>
                <a:gd name="T29" fmla="*/ 70 h 72"/>
                <a:gd name="T30" fmla="*/ 9 w 46"/>
                <a:gd name="T31" fmla="*/ 65 h 72"/>
                <a:gd name="T32" fmla="*/ 9 w 46"/>
                <a:gd name="T33" fmla="*/ 71 h 72"/>
                <a:gd name="T34" fmla="*/ 0 w 46"/>
                <a:gd name="T35" fmla="*/ 71 h 72"/>
                <a:gd name="T36" fmla="*/ 9 w 46"/>
                <a:gd name="T37" fmla="*/ 57 h 72"/>
                <a:gd name="T38" fmla="*/ 23 w 46"/>
                <a:gd name="T39" fmla="*/ 65 h 72"/>
                <a:gd name="T40" fmla="*/ 34 w 46"/>
                <a:gd name="T41" fmla="*/ 60 h 72"/>
                <a:gd name="T42" fmla="*/ 38 w 46"/>
                <a:gd name="T43" fmla="*/ 46 h 72"/>
                <a:gd name="T44" fmla="*/ 34 w 46"/>
                <a:gd name="T45" fmla="*/ 31 h 72"/>
                <a:gd name="T46" fmla="*/ 23 w 46"/>
                <a:gd name="T47" fmla="*/ 26 h 72"/>
                <a:gd name="T48" fmla="*/ 15 w 46"/>
                <a:gd name="T49" fmla="*/ 29 h 72"/>
                <a:gd name="T50" fmla="*/ 9 w 46"/>
                <a:gd name="T51" fmla="*/ 34 h 72"/>
                <a:gd name="T52" fmla="*/ 9 w 46"/>
                <a:gd name="T5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2">
                  <a:moveTo>
                    <a:pt x="0" y="71"/>
                  </a:moveTo>
                  <a:cubicBezTo>
                    <a:pt x="0" y="0"/>
                    <a:pt x="0" y="0"/>
                    <a:pt x="0" y="0"/>
                  </a:cubicBezTo>
                  <a:cubicBezTo>
                    <a:pt x="9" y="0"/>
                    <a:pt x="9" y="0"/>
                    <a:pt x="9" y="0"/>
                  </a:cubicBezTo>
                  <a:cubicBezTo>
                    <a:pt x="9" y="27"/>
                    <a:pt x="9" y="27"/>
                    <a:pt x="9" y="27"/>
                  </a:cubicBezTo>
                  <a:cubicBezTo>
                    <a:pt x="10" y="25"/>
                    <a:pt x="13" y="23"/>
                    <a:pt x="15" y="22"/>
                  </a:cubicBezTo>
                  <a:cubicBezTo>
                    <a:pt x="18" y="20"/>
                    <a:pt x="21" y="19"/>
                    <a:pt x="25" y="19"/>
                  </a:cubicBezTo>
                  <a:cubicBezTo>
                    <a:pt x="28" y="19"/>
                    <a:pt x="31" y="20"/>
                    <a:pt x="33" y="21"/>
                  </a:cubicBezTo>
                  <a:cubicBezTo>
                    <a:pt x="36" y="22"/>
                    <a:pt x="38" y="24"/>
                    <a:pt x="40" y="26"/>
                  </a:cubicBezTo>
                  <a:cubicBezTo>
                    <a:pt x="42" y="28"/>
                    <a:pt x="43" y="31"/>
                    <a:pt x="44" y="34"/>
                  </a:cubicBezTo>
                  <a:cubicBezTo>
                    <a:pt x="45" y="37"/>
                    <a:pt x="46" y="41"/>
                    <a:pt x="46" y="46"/>
                  </a:cubicBezTo>
                  <a:cubicBezTo>
                    <a:pt x="46" y="50"/>
                    <a:pt x="45" y="54"/>
                    <a:pt x="44" y="57"/>
                  </a:cubicBezTo>
                  <a:cubicBezTo>
                    <a:pt x="43" y="61"/>
                    <a:pt x="42" y="63"/>
                    <a:pt x="40" y="65"/>
                  </a:cubicBezTo>
                  <a:cubicBezTo>
                    <a:pt x="38" y="68"/>
                    <a:pt x="36" y="69"/>
                    <a:pt x="33" y="70"/>
                  </a:cubicBezTo>
                  <a:cubicBezTo>
                    <a:pt x="30" y="71"/>
                    <a:pt x="27" y="72"/>
                    <a:pt x="24" y="72"/>
                  </a:cubicBezTo>
                  <a:cubicBezTo>
                    <a:pt x="21" y="72"/>
                    <a:pt x="18" y="71"/>
                    <a:pt x="16" y="70"/>
                  </a:cubicBezTo>
                  <a:cubicBezTo>
                    <a:pt x="13" y="69"/>
                    <a:pt x="11" y="67"/>
                    <a:pt x="9" y="65"/>
                  </a:cubicBezTo>
                  <a:cubicBezTo>
                    <a:pt x="9" y="71"/>
                    <a:pt x="9" y="71"/>
                    <a:pt x="9" y="71"/>
                  </a:cubicBezTo>
                  <a:lnTo>
                    <a:pt x="0" y="71"/>
                  </a:lnTo>
                  <a:close/>
                  <a:moveTo>
                    <a:pt x="9" y="57"/>
                  </a:moveTo>
                  <a:cubicBezTo>
                    <a:pt x="13" y="63"/>
                    <a:pt x="18" y="65"/>
                    <a:pt x="23" y="65"/>
                  </a:cubicBezTo>
                  <a:cubicBezTo>
                    <a:pt x="28" y="65"/>
                    <a:pt x="31" y="64"/>
                    <a:pt x="34" y="60"/>
                  </a:cubicBezTo>
                  <a:cubicBezTo>
                    <a:pt x="36" y="57"/>
                    <a:pt x="38" y="52"/>
                    <a:pt x="38" y="46"/>
                  </a:cubicBezTo>
                  <a:cubicBezTo>
                    <a:pt x="38" y="39"/>
                    <a:pt x="36" y="34"/>
                    <a:pt x="34" y="31"/>
                  </a:cubicBezTo>
                  <a:cubicBezTo>
                    <a:pt x="31" y="28"/>
                    <a:pt x="27" y="26"/>
                    <a:pt x="23" y="26"/>
                  </a:cubicBezTo>
                  <a:cubicBezTo>
                    <a:pt x="20" y="26"/>
                    <a:pt x="18" y="27"/>
                    <a:pt x="15" y="29"/>
                  </a:cubicBezTo>
                  <a:cubicBezTo>
                    <a:pt x="13" y="30"/>
                    <a:pt x="11" y="32"/>
                    <a:pt x="9" y="34"/>
                  </a:cubicBezTo>
                  <a:lnTo>
                    <a:pt x="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57"/>
            <p:cNvSpPr>
              <a:spLocks noEditPoints="1"/>
            </p:cNvSpPr>
            <p:nvPr/>
          </p:nvSpPr>
          <p:spPr bwMode="auto">
            <a:xfrm>
              <a:off x="3686" y="2047"/>
              <a:ext cx="51" cy="63"/>
            </a:xfrm>
            <a:custGeom>
              <a:avLst/>
              <a:gdLst>
                <a:gd name="T0" fmla="*/ 0 w 43"/>
                <a:gd name="T1" fmla="*/ 40 h 53"/>
                <a:gd name="T2" fmla="*/ 2 w 43"/>
                <a:gd name="T3" fmla="*/ 33 h 53"/>
                <a:gd name="T4" fmla="*/ 7 w 43"/>
                <a:gd name="T5" fmla="*/ 27 h 53"/>
                <a:gd name="T6" fmla="*/ 18 w 43"/>
                <a:gd name="T7" fmla="*/ 22 h 53"/>
                <a:gd name="T8" fmla="*/ 34 w 43"/>
                <a:gd name="T9" fmla="*/ 19 h 53"/>
                <a:gd name="T10" fmla="*/ 34 w 43"/>
                <a:gd name="T11" fmla="*/ 17 h 53"/>
                <a:gd name="T12" fmla="*/ 24 w 43"/>
                <a:gd name="T13" fmla="*/ 7 h 53"/>
                <a:gd name="T14" fmla="*/ 14 w 43"/>
                <a:gd name="T15" fmla="*/ 10 h 53"/>
                <a:gd name="T16" fmla="*/ 6 w 43"/>
                <a:gd name="T17" fmla="*/ 15 h 53"/>
                <a:gd name="T18" fmla="*/ 1 w 43"/>
                <a:gd name="T19" fmla="*/ 10 h 53"/>
                <a:gd name="T20" fmla="*/ 12 w 43"/>
                <a:gd name="T21" fmla="*/ 3 h 53"/>
                <a:gd name="T22" fmla="*/ 25 w 43"/>
                <a:gd name="T23" fmla="*/ 0 h 53"/>
                <a:gd name="T24" fmla="*/ 33 w 43"/>
                <a:gd name="T25" fmla="*/ 1 h 53"/>
                <a:gd name="T26" fmla="*/ 38 w 43"/>
                <a:gd name="T27" fmla="*/ 5 h 53"/>
                <a:gd name="T28" fmla="*/ 41 w 43"/>
                <a:gd name="T29" fmla="*/ 10 h 53"/>
                <a:gd name="T30" fmla="*/ 42 w 43"/>
                <a:gd name="T31" fmla="*/ 17 h 53"/>
                <a:gd name="T32" fmla="*/ 42 w 43"/>
                <a:gd name="T33" fmla="*/ 39 h 53"/>
                <a:gd name="T34" fmla="*/ 42 w 43"/>
                <a:gd name="T35" fmla="*/ 47 h 53"/>
                <a:gd name="T36" fmla="*/ 43 w 43"/>
                <a:gd name="T37" fmla="*/ 52 h 53"/>
                <a:gd name="T38" fmla="*/ 35 w 43"/>
                <a:gd name="T39" fmla="*/ 52 h 53"/>
                <a:gd name="T40" fmla="*/ 34 w 43"/>
                <a:gd name="T41" fmla="*/ 49 h 53"/>
                <a:gd name="T42" fmla="*/ 34 w 43"/>
                <a:gd name="T43" fmla="*/ 45 h 53"/>
                <a:gd name="T44" fmla="*/ 14 w 43"/>
                <a:gd name="T45" fmla="*/ 53 h 53"/>
                <a:gd name="T46" fmla="*/ 4 w 43"/>
                <a:gd name="T47" fmla="*/ 49 h 53"/>
                <a:gd name="T48" fmla="*/ 0 w 43"/>
                <a:gd name="T49" fmla="*/ 40 h 53"/>
                <a:gd name="T50" fmla="*/ 8 w 43"/>
                <a:gd name="T51" fmla="*/ 39 h 53"/>
                <a:gd name="T52" fmla="*/ 10 w 43"/>
                <a:gd name="T53" fmla="*/ 44 h 53"/>
                <a:gd name="T54" fmla="*/ 17 w 43"/>
                <a:gd name="T55" fmla="*/ 46 h 53"/>
                <a:gd name="T56" fmla="*/ 26 w 43"/>
                <a:gd name="T57" fmla="*/ 44 h 53"/>
                <a:gd name="T58" fmla="*/ 34 w 43"/>
                <a:gd name="T59" fmla="*/ 39 h 53"/>
                <a:gd name="T60" fmla="*/ 34 w 43"/>
                <a:gd name="T61" fmla="*/ 25 h 53"/>
                <a:gd name="T62" fmla="*/ 22 w 43"/>
                <a:gd name="T63" fmla="*/ 27 h 53"/>
                <a:gd name="T64" fmla="*/ 14 w 43"/>
                <a:gd name="T65" fmla="*/ 30 h 53"/>
                <a:gd name="T66" fmla="*/ 9 w 43"/>
                <a:gd name="T67" fmla="*/ 34 h 53"/>
                <a:gd name="T68" fmla="*/ 8 w 43"/>
                <a:gd name="T6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3">
                  <a:moveTo>
                    <a:pt x="0" y="40"/>
                  </a:moveTo>
                  <a:cubicBezTo>
                    <a:pt x="0" y="37"/>
                    <a:pt x="0" y="35"/>
                    <a:pt x="2" y="33"/>
                  </a:cubicBezTo>
                  <a:cubicBezTo>
                    <a:pt x="3" y="31"/>
                    <a:pt x="5" y="29"/>
                    <a:pt x="7" y="27"/>
                  </a:cubicBezTo>
                  <a:cubicBezTo>
                    <a:pt x="10" y="25"/>
                    <a:pt x="13" y="24"/>
                    <a:pt x="18" y="22"/>
                  </a:cubicBezTo>
                  <a:cubicBezTo>
                    <a:pt x="22" y="21"/>
                    <a:pt x="27" y="20"/>
                    <a:pt x="34" y="19"/>
                  </a:cubicBezTo>
                  <a:cubicBezTo>
                    <a:pt x="34" y="17"/>
                    <a:pt x="34" y="17"/>
                    <a:pt x="34" y="17"/>
                  </a:cubicBezTo>
                  <a:cubicBezTo>
                    <a:pt x="34" y="11"/>
                    <a:pt x="30" y="7"/>
                    <a:pt x="24" y="7"/>
                  </a:cubicBezTo>
                  <a:cubicBezTo>
                    <a:pt x="20" y="7"/>
                    <a:pt x="17" y="8"/>
                    <a:pt x="14" y="10"/>
                  </a:cubicBezTo>
                  <a:cubicBezTo>
                    <a:pt x="11" y="11"/>
                    <a:pt x="8" y="13"/>
                    <a:pt x="6" y="15"/>
                  </a:cubicBezTo>
                  <a:cubicBezTo>
                    <a:pt x="1" y="10"/>
                    <a:pt x="1" y="10"/>
                    <a:pt x="1" y="10"/>
                  </a:cubicBezTo>
                  <a:cubicBezTo>
                    <a:pt x="4" y="7"/>
                    <a:pt x="8" y="5"/>
                    <a:pt x="12" y="3"/>
                  </a:cubicBezTo>
                  <a:cubicBezTo>
                    <a:pt x="15" y="1"/>
                    <a:pt x="20" y="0"/>
                    <a:pt x="25" y="0"/>
                  </a:cubicBezTo>
                  <a:cubicBezTo>
                    <a:pt x="28" y="0"/>
                    <a:pt x="31" y="1"/>
                    <a:pt x="33" y="1"/>
                  </a:cubicBezTo>
                  <a:cubicBezTo>
                    <a:pt x="35" y="2"/>
                    <a:pt x="37" y="3"/>
                    <a:pt x="38" y="5"/>
                  </a:cubicBezTo>
                  <a:cubicBezTo>
                    <a:pt x="39" y="6"/>
                    <a:pt x="40" y="8"/>
                    <a:pt x="41" y="10"/>
                  </a:cubicBezTo>
                  <a:cubicBezTo>
                    <a:pt x="42" y="12"/>
                    <a:pt x="42" y="15"/>
                    <a:pt x="42" y="17"/>
                  </a:cubicBezTo>
                  <a:cubicBezTo>
                    <a:pt x="42" y="39"/>
                    <a:pt x="42" y="39"/>
                    <a:pt x="42" y="39"/>
                  </a:cubicBezTo>
                  <a:cubicBezTo>
                    <a:pt x="42" y="43"/>
                    <a:pt x="42" y="45"/>
                    <a:pt x="42" y="47"/>
                  </a:cubicBezTo>
                  <a:cubicBezTo>
                    <a:pt x="42" y="49"/>
                    <a:pt x="43" y="51"/>
                    <a:pt x="43" y="52"/>
                  </a:cubicBezTo>
                  <a:cubicBezTo>
                    <a:pt x="35" y="52"/>
                    <a:pt x="35" y="52"/>
                    <a:pt x="35" y="52"/>
                  </a:cubicBezTo>
                  <a:cubicBezTo>
                    <a:pt x="35" y="51"/>
                    <a:pt x="34" y="50"/>
                    <a:pt x="34" y="49"/>
                  </a:cubicBezTo>
                  <a:cubicBezTo>
                    <a:pt x="34" y="48"/>
                    <a:pt x="34" y="46"/>
                    <a:pt x="34" y="45"/>
                  </a:cubicBezTo>
                  <a:cubicBezTo>
                    <a:pt x="28" y="50"/>
                    <a:pt x="22" y="53"/>
                    <a:pt x="14" y="53"/>
                  </a:cubicBezTo>
                  <a:cubicBezTo>
                    <a:pt x="10" y="53"/>
                    <a:pt x="6" y="52"/>
                    <a:pt x="4" y="49"/>
                  </a:cubicBezTo>
                  <a:cubicBezTo>
                    <a:pt x="1" y="47"/>
                    <a:pt x="0" y="44"/>
                    <a:pt x="0" y="40"/>
                  </a:cubicBezTo>
                  <a:close/>
                  <a:moveTo>
                    <a:pt x="8" y="39"/>
                  </a:moveTo>
                  <a:cubicBezTo>
                    <a:pt x="8" y="41"/>
                    <a:pt x="9" y="43"/>
                    <a:pt x="10" y="44"/>
                  </a:cubicBezTo>
                  <a:cubicBezTo>
                    <a:pt x="12" y="45"/>
                    <a:pt x="14" y="46"/>
                    <a:pt x="17" y="46"/>
                  </a:cubicBezTo>
                  <a:cubicBezTo>
                    <a:pt x="20" y="46"/>
                    <a:pt x="23" y="45"/>
                    <a:pt x="26" y="44"/>
                  </a:cubicBezTo>
                  <a:cubicBezTo>
                    <a:pt x="29" y="43"/>
                    <a:pt x="31" y="41"/>
                    <a:pt x="34" y="39"/>
                  </a:cubicBezTo>
                  <a:cubicBezTo>
                    <a:pt x="34" y="25"/>
                    <a:pt x="34" y="25"/>
                    <a:pt x="34" y="25"/>
                  </a:cubicBezTo>
                  <a:cubicBezTo>
                    <a:pt x="29" y="25"/>
                    <a:pt x="25" y="26"/>
                    <a:pt x="22" y="27"/>
                  </a:cubicBezTo>
                  <a:cubicBezTo>
                    <a:pt x="18" y="28"/>
                    <a:pt x="16" y="29"/>
                    <a:pt x="14" y="30"/>
                  </a:cubicBezTo>
                  <a:cubicBezTo>
                    <a:pt x="12" y="32"/>
                    <a:pt x="10" y="33"/>
                    <a:pt x="9" y="34"/>
                  </a:cubicBezTo>
                  <a:cubicBezTo>
                    <a:pt x="8" y="36"/>
                    <a:pt x="8" y="37"/>
                    <a:pt x="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58"/>
            <p:cNvSpPr>
              <a:spLocks/>
            </p:cNvSpPr>
            <p:nvPr/>
          </p:nvSpPr>
          <p:spPr bwMode="auto">
            <a:xfrm>
              <a:off x="3781" y="2025"/>
              <a:ext cx="63" cy="83"/>
            </a:xfrm>
            <a:custGeom>
              <a:avLst/>
              <a:gdLst>
                <a:gd name="T0" fmla="*/ 0 w 63"/>
                <a:gd name="T1" fmla="*/ 83 h 83"/>
                <a:gd name="T2" fmla="*/ 0 w 63"/>
                <a:gd name="T3" fmla="*/ 0 h 83"/>
                <a:gd name="T4" fmla="*/ 10 w 63"/>
                <a:gd name="T5" fmla="*/ 0 h 83"/>
                <a:gd name="T6" fmla="*/ 54 w 63"/>
                <a:gd name="T7" fmla="*/ 66 h 83"/>
                <a:gd name="T8" fmla="*/ 54 w 63"/>
                <a:gd name="T9" fmla="*/ 66 h 83"/>
                <a:gd name="T10" fmla="*/ 54 w 63"/>
                <a:gd name="T11" fmla="*/ 0 h 83"/>
                <a:gd name="T12" fmla="*/ 63 w 63"/>
                <a:gd name="T13" fmla="*/ 0 h 83"/>
                <a:gd name="T14" fmla="*/ 63 w 63"/>
                <a:gd name="T15" fmla="*/ 83 h 83"/>
                <a:gd name="T16" fmla="*/ 55 w 63"/>
                <a:gd name="T17" fmla="*/ 83 h 83"/>
                <a:gd name="T18" fmla="*/ 9 w 63"/>
                <a:gd name="T19" fmla="*/ 15 h 83"/>
                <a:gd name="T20" fmla="*/ 9 w 63"/>
                <a:gd name="T21" fmla="*/ 15 h 83"/>
                <a:gd name="T22" fmla="*/ 9 w 63"/>
                <a:gd name="T23" fmla="*/ 83 h 83"/>
                <a:gd name="T24" fmla="*/ 0 w 6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3">
                  <a:moveTo>
                    <a:pt x="0" y="83"/>
                  </a:moveTo>
                  <a:lnTo>
                    <a:pt x="0" y="0"/>
                  </a:lnTo>
                  <a:lnTo>
                    <a:pt x="10" y="0"/>
                  </a:lnTo>
                  <a:lnTo>
                    <a:pt x="54" y="66"/>
                  </a:lnTo>
                  <a:lnTo>
                    <a:pt x="54" y="66"/>
                  </a:lnTo>
                  <a:lnTo>
                    <a:pt x="54" y="0"/>
                  </a:lnTo>
                  <a:lnTo>
                    <a:pt x="63" y="0"/>
                  </a:lnTo>
                  <a:lnTo>
                    <a:pt x="63" y="83"/>
                  </a:lnTo>
                  <a:lnTo>
                    <a:pt x="55" y="83"/>
                  </a:lnTo>
                  <a:lnTo>
                    <a:pt x="9" y="15"/>
                  </a:lnTo>
                  <a:lnTo>
                    <a:pt x="9" y="15"/>
                  </a:lnTo>
                  <a:lnTo>
                    <a:pt x="9"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59"/>
            <p:cNvSpPr>
              <a:spLocks noEditPoints="1"/>
            </p:cNvSpPr>
            <p:nvPr/>
          </p:nvSpPr>
          <p:spPr bwMode="auto">
            <a:xfrm>
              <a:off x="3860" y="2047"/>
              <a:ext cx="52" cy="63"/>
            </a:xfrm>
            <a:custGeom>
              <a:avLst/>
              <a:gdLst>
                <a:gd name="T0" fmla="*/ 0 w 44"/>
                <a:gd name="T1" fmla="*/ 27 h 53"/>
                <a:gd name="T2" fmla="*/ 2 w 44"/>
                <a:gd name="T3" fmla="*/ 15 h 53"/>
                <a:gd name="T4" fmla="*/ 8 w 44"/>
                <a:gd name="T5" fmla="*/ 7 h 53"/>
                <a:gd name="T6" fmla="*/ 15 w 44"/>
                <a:gd name="T7" fmla="*/ 2 h 53"/>
                <a:gd name="T8" fmla="*/ 23 w 44"/>
                <a:gd name="T9" fmla="*/ 0 h 53"/>
                <a:gd name="T10" fmla="*/ 32 w 44"/>
                <a:gd name="T11" fmla="*/ 2 h 53"/>
                <a:gd name="T12" fmla="*/ 38 w 44"/>
                <a:gd name="T13" fmla="*/ 7 h 53"/>
                <a:gd name="T14" fmla="*/ 43 w 44"/>
                <a:gd name="T15" fmla="*/ 15 h 53"/>
                <a:gd name="T16" fmla="*/ 44 w 44"/>
                <a:gd name="T17" fmla="*/ 27 h 53"/>
                <a:gd name="T18" fmla="*/ 44 w 44"/>
                <a:gd name="T19" fmla="*/ 29 h 53"/>
                <a:gd name="T20" fmla="*/ 9 w 44"/>
                <a:gd name="T21" fmla="*/ 29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6 w 44"/>
                <a:gd name="T37" fmla="*/ 50 h 53"/>
                <a:gd name="T38" fmla="*/ 23 w 44"/>
                <a:gd name="T39" fmla="*/ 53 h 53"/>
                <a:gd name="T40" fmla="*/ 15 w 44"/>
                <a:gd name="T41" fmla="*/ 51 h 53"/>
                <a:gd name="T42" fmla="*/ 7 w 44"/>
                <a:gd name="T43" fmla="*/ 47 h 53"/>
                <a:gd name="T44" fmla="*/ 2 w 44"/>
                <a:gd name="T45" fmla="*/ 38 h 53"/>
                <a:gd name="T46" fmla="*/ 0 w 44"/>
                <a:gd name="T47" fmla="*/ 27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6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7"/>
                  </a:moveTo>
                  <a:cubicBezTo>
                    <a:pt x="0" y="22"/>
                    <a:pt x="1" y="18"/>
                    <a:pt x="2" y="15"/>
                  </a:cubicBezTo>
                  <a:cubicBezTo>
                    <a:pt x="4" y="11"/>
                    <a:pt x="6" y="9"/>
                    <a:pt x="8" y="7"/>
                  </a:cubicBezTo>
                  <a:cubicBezTo>
                    <a:pt x="10" y="4"/>
                    <a:pt x="13" y="3"/>
                    <a:pt x="15" y="2"/>
                  </a:cubicBezTo>
                  <a:cubicBezTo>
                    <a:pt x="18" y="1"/>
                    <a:pt x="21" y="0"/>
                    <a:pt x="23" y="0"/>
                  </a:cubicBezTo>
                  <a:cubicBezTo>
                    <a:pt x="26" y="0"/>
                    <a:pt x="29" y="1"/>
                    <a:pt x="32" y="2"/>
                  </a:cubicBezTo>
                  <a:cubicBezTo>
                    <a:pt x="34" y="3"/>
                    <a:pt x="37" y="5"/>
                    <a:pt x="38" y="7"/>
                  </a:cubicBezTo>
                  <a:cubicBezTo>
                    <a:pt x="40" y="9"/>
                    <a:pt x="42" y="12"/>
                    <a:pt x="43" y="15"/>
                  </a:cubicBezTo>
                  <a:cubicBezTo>
                    <a:pt x="44" y="19"/>
                    <a:pt x="44" y="22"/>
                    <a:pt x="44" y="27"/>
                  </a:cubicBezTo>
                  <a:cubicBezTo>
                    <a:pt x="44" y="29"/>
                    <a:pt x="44" y="29"/>
                    <a:pt x="44" y="29"/>
                  </a:cubicBezTo>
                  <a:cubicBezTo>
                    <a:pt x="9" y="29"/>
                    <a:pt x="9" y="29"/>
                    <a:pt x="9" y="29"/>
                  </a:cubicBezTo>
                  <a:cubicBezTo>
                    <a:pt x="9" y="32"/>
                    <a:pt x="9" y="34"/>
                    <a:pt x="10" y="36"/>
                  </a:cubicBezTo>
                  <a:cubicBezTo>
                    <a:pt x="11" y="39"/>
                    <a:pt x="12" y="40"/>
                    <a:pt x="13" y="42"/>
                  </a:cubicBezTo>
                  <a:cubicBezTo>
                    <a:pt x="15" y="43"/>
                    <a:pt x="16" y="45"/>
                    <a:pt x="18" y="45"/>
                  </a:cubicBezTo>
                  <a:cubicBezTo>
                    <a:pt x="20" y="46"/>
                    <a:pt x="22" y="46"/>
                    <a:pt x="24" y="46"/>
                  </a:cubicBezTo>
                  <a:cubicBezTo>
                    <a:pt x="28" y="46"/>
                    <a:pt x="31" y="46"/>
                    <a:pt x="33" y="44"/>
                  </a:cubicBezTo>
                  <a:cubicBezTo>
                    <a:pt x="35" y="43"/>
                    <a:pt x="37" y="41"/>
                    <a:pt x="39" y="38"/>
                  </a:cubicBezTo>
                  <a:cubicBezTo>
                    <a:pt x="44" y="42"/>
                    <a:pt x="44" y="42"/>
                    <a:pt x="44" y="42"/>
                  </a:cubicBezTo>
                  <a:cubicBezTo>
                    <a:pt x="42" y="46"/>
                    <a:pt x="39" y="48"/>
                    <a:pt x="36" y="50"/>
                  </a:cubicBezTo>
                  <a:cubicBezTo>
                    <a:pt x="32" y="52"/>
                    <a:pt x="28" y="53"/>
                    <a:pt x="23" y="53"/>
                  </a:cubicBezTo>
                  <a:cubicBezTo>
                    <a:pt x="20" y="53"/>
                    <a:pt x="17" y="53"/>
                    <a:pt x="15" y="51"/>
                  </a:cubicBezTo>
                  <a:cubicBezTo>
                    <a:pt x="12" y="50"/>
                    <a:pt x="10" y="49"/>
                    <a:pt x="7" y="47"/>
                  </a:cubicBezTo>
                  <a:cubicBezTo>
                    <a:pt x="5" y="44"/>
                    <a:pt x="4" y="42"/>
                    <a:pt x="2" y="38"/>
                  </a:cubicBezTo>
                  <a:cubicBezTo>
                    <a:pt x="1" y="35"/>
                    <a:pt x="0" y="31"/>
                    <a:pt x="0" y="27"/>
                  </a:cubicBezTo>
                  <a:close/>
                  <a:moveTo>
                    <a:pt x="9" y="22"/>
                  </a:moveTo>
                  <a:cubicBezTo>
                    <a:pt x="37" y="22"/>
                    <a:pt x="37" y="22"/>
                    <a:pt x="37" y="22"/>
                  </a:cubicBezTo>
                  <a:cubicBezTo>
                    <a:pt x="36" y="18"/>
                    <a:pt x="35" y="14"/>
                    <a:pt x="33" y="11"/>
                  </a:cubicBezTo>
                  <a:cubicBezTo>
                    <a:pt x="31" y="9"/>
                    <a:pt x="28" y="7"/>
                    <a:pt x="23" y="7"/>
                  </a:cubicBezTo>
                  <a:cubicBezTo>
                    <a:pt x="22" y="7"/>
                    <a:pt x="20" y="8"/>
                    <a:pt x="18" y="8"/>
                  </a:cubicBezTo>
                  <a:cubicBezTo>
                    <a:pt x="17" y="9"/>
                    <a:pt x="15" y="10"/>
                    <a:pt x="14" y="11"/>
                  </a:cubicBezTo>
                  <a:cubicBezTo>
                    <a:pt x="13" y="12"/>
                    <a:pt x="12" y="14"/>
                    <a:pt x="11" y="16"/>
                  </a:cubicBezTo>
                  <a:cubicBezTo>
                    <a:pt x="10" y="17"/>
                    <a:pt x="9" y="20"/>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60"/>
            <p:cNvSpPr>
              <a:spLocks/>
            </p:cNvSpPr>
            <p:nvPr/>
          </p:nvSpPr>
          <p:spPr bwMode="auto">
            <a:xfrm>
              <a:off x="3920" y="2027"/>
              <a:ext cx="35" cy="83"/>
            </a:xfrm>
            <a:custGeom>
              <a:avLst/>
              <a:gdLst>
                <a:gd name="T0" fmla="*/ 0 w 30"/>
                <a:gd name="T1" fmla="*/ 25 h 70"/>
                <a:gd name="T2" fmla="*/ 0 w 30"/>
                <a:gd name="T3" fmla="*/ 18 h 70"/>
                <a:gd name="T4" fmla="*/ 9 w 30"/>
                <a:gd name="T5" fmla="*/ 18 h 70"/>
                <a:gd name="T6" fmla="*/ 9 w 30"/>
                <a:gd name="T7" fmla="*/ 0 h 70"/>
                <a:gd name="T8" fmla="*/ 17 w 30"/>
                <a:gd name="T9" fmla="*/ 0 h 70"/>
                <a:gd name="T10" fmla="*/ 17 w 30"/>
                <a:gd name="T11" fmla="*/ 18 h 70"/>
                <a:gd name="T12" fmla="*/ 30 w 30"/>
                <a:gd name="T13" fmla="*/ 18 h 70"/>
                <a:gd name="T14" fmla="*/ 30 w 30"/>
                <a:gd name="T15" fmla="*/ 25 h 70"/>
                <a:gd name="T16" fmla="*/ 17 w 30"/>
                <a:gd name="T17" fmla="*/ 25 h 70"/>
                <a:gd name="T18" fmla="*/ 17 w 30"/>
                <a:gd name="T19" fmla="*/ 55 h 70"/>
                <a:gd name="T20" fmla="*/ 19 w 30"/>
                <a:gd name="T21" fmla="*/ 61 h 70"/>
                <a:gd name="T22" fmla="*/ 25 w 30"/>
                <a:gd name="T23" fmla="*/ 63 h 70"/>
                <a:gd name="T24" fmla="*/ 28 w 30"/>
                <a:gd name="T25" fmla="*/ 63 h 70"/>
                <a:gd name="T26" fmla="*/ 30 w 30"/>
                <a:gd name="T27" fmla="*/ 62 h 70"/>
                <a:gd name="T28" fmla="*/ 30 w 30"/>
                <a:gd name="T29" fmla="*/ 69 h 70"/>
                <a:gd name="T30" fmla="*/ 27 w 30"/>
                <a:gd name="T31" fmla="*/ 70 h 70"/>
                <a:gd name="T32" fmla="*/ 23 w 30"/>
                <a:gd name="T33" fmla="*/ 70 h 70"/>
                <a:gd name="T34" fmla="*/ 12 w 30"/>
                <a:gd name="T35" fmla="*/ 67 h 70"/>
                <a:gd name="T36" fmla="*/ 9 w 30"/>
                <a:gd name="T37" fmla="*/ 57 h 70"/>
                <a:gd name="T38" fmla="*/ 9 w 30"/>
                <a:gd name="T39" fmla="*/ 25 h 70"/>
                <a:gd name="T40" fmla="*/ 0 w 3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0">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8"/>
                    <a:pt x="18" y="60"/>
                    <a:pt x="19" y="61"/>
                  </a:cubicBezTo>
                  <a:cubicBezTo>
                    <a:pt x="20" y="62"/>
                    <a:pt x="22" y="63"/>
                    <a:pt x="25" y="63"/>
                  </a:cubicBezTo>
                  <a:cubicBezTo>
                    <a:pt x="26" y="63"/>
                    <a:pt x="27" y="63"/>
                    <a:pt x="28" y="63"/>
                  </a:cubicBezTo>
                  <a:cubicBezTo>
                    <a:pt x="29" y="63"/>
                    <a:pt x="30" y="63"/>
                    <a:pt x="30" y="62"/>
                  </a:cubicBezTo>
                  <a:cubicBezTo>
                    <a:pt x="30" y="69"/>
                    <a:pt x="30" y="69"/>
                    <a:pt x="30" y="69"/>
                  </a:cubicBezTo>
                  <a:cubicBezTo>
                    <a:pt x="30" y="69"/>
                    <a:pt x="28" y="69"/>
                    <a:pt x="27" y="70"/>
                  </a:cubicBezTo>
                  <a:cubicBezTo>
                    <a:pt x="26" y="70"/>
                    <a:pt x="24" y="70"/>
                    <a:pt x="23" y="70"/>
                  </a:cubicBezTo>
                  <a:cubicBezTo>
                    <a:pt x="18" y="70"/>
                    <a:pt x="14" y="69"/>
                    <a:pt x="12" y="67"/>
                  </a:cubicBezTo>
                  <a:cubicBezTo>
                    <a:pt x="10" y="64"/>
                    <a:pt x="9" y="61"/>
                    <a:pt x="9" y="57"/>
                  </a:cubicBezTo>
                  <a:cubicBezTo>
                    <a:pt x="9" y="25"/>
                    <a:pt x="9" y="25"/>
                    <a:pt x="9" y="25"/>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61"/>
            <p:cNvSpPr>
              <a:spLocks/>
            </p:cNvSpPr>
            <p:nvPr/>
          </p:nvSpPr>
          <p:spPr bwMode="auto">
            <a:xfrm>
              <a:off x="3961" y="2048"/>
              <a:ext cx="81" cy="60"/>
            </a:xfrm>
            <a:custGeom>
              <a:avLst/>
              <a:gdLst>
                <a:gd name="T0" fmla="*/ 0 w 68"/>
                <a:gd name="T1" fmla="*/ 0 h 51"/>
                <a:gd name="T2" fmla="*/ 9 w 68"/>
                <a:gd name="T3" fmla="*/ 0 h 51"/>
                <a:gd name="T4" fmla="*/ 15 w 68"/>
                <a:gd name="T5" fmla="*/ 24 h 51"/>
                <a:gd name="T6" fmla="*/ 16 w 68"/>
                <a:gd name="T7" fmla="*/ 29 h 51"/>
                <a:gd name="T8" fmla="*/ 17 w 68"/>
                <a:gd name="T9" fmla="*/ 32 h 51"/>
                <a:gd name="T10" fmla="*/ 19 w 68"/>
                <a:gd name="T11" fmla="*/ 37 h 51"/>
                <a:gd name="T12" fmla="*/ 20 w 68"/>
                <a:gd name="T13" fmla="*/ 41 h 51"/>
                <a:gd name="T14" fmla="*/ 20 w 68"/>
                <a:gd name="T15" fmla="*/ 41 h 51"/>
                <a:gd name="T16" fmla="*/ 21 w 68"/>
                <a:gd name="T17" fmla="*/ 36 h 51"/>
                <a:gd name="T18" fmla="*/ 22 w 68"/>
                <a:gd name="T19" fmla="*/ 32 h 51"/>
                <a:gd name="T20" fmla="*/ 23 w 68"/>
                <a:gd name="T21" fmla="*/ 28 h 51"/>
                <a:gd name="T22" fmla="*/ 24 w 68"/>
                <a:gd name="T23" fmla="*/ 24 h 51"/>
                <a:gd name="T24" fmla="*/ 31 w 68"/>
                <a:gd name="T25" fmla="*/ 0 h 51"/>
                <a:gd name="T26" fmla="*/ 38 w 68"/>
                <a:gd name="T27" fmla="*/ 0 h 51"/>
                <a:gd name="T28" fmla="*/ 45 w 68"/>
                <a:gd name="T29" fmla="*/ 25 h 51"/>
                <a:gd name="T30" fmla="*/ 46 w 68"/>
                <a:gd name="T31" fmla="*/ 29 h 51"/>
                <a:gd name="T32" fmla="*/ 47 w 68"/>
                <a:gd name="T33" fmla="*/ 33 h 51"/>
                <a:gd name="T34" fmla="*/ 48 w 68"/>
                <a:gd name="T35" fmla="*/ 37 h 51"/>
                <a:gd name="T36" fmla="*/ 49 w 68"/>
                <a:gd name="T37" fmla="*/ 41 h 51"/>
                <a:gd name="T38" fmla="*/ 49 w 68"/>
                <a:gd name="T39" fmla="*/ 41 h 51"/>
                <a:gd name="T40" fmla="*/ 50 w 68"/>
                <a:gd name="T41" fmla="*/ 37 h 51"/>
                <a:gd name="T42" fmla="*/ 51 w 68"/>
                <a:gd name="T43" fmla="*/ 33 h 51"/>
                <a:gd name="T44" fmla="*/ 52 w 68"/>
                <a:gd name="T45" fmla="*/ 29 h 51"/>
                <a:gd name="T46" fmla="*/ 53 w 68"/>
                <a:gd name="T47" fmla="*/ 25 h 51"/>
                <a:gd name="T48" fmla="*/ 60 w 68"/>
                <a:gd name="T49" fmla="*/ 0 h 51"/>
                <a:gd name="T50" fmla="*/ 68 w 68"/>
                <a:gd name="T51" fmla="*/ 0 h 51"/>
                <a:gd name="T52" fmla="*/ 53 w 68"/>
                <a:gd name="T53" fmla="*/ 51 h 51"/>
                <a:gd name="T54" fmla="*/ 45 w 68"/>
                <a:gd name="T55" fmla="*/ 51 h 51"/>
                <a:gd name="T56" fmla="*/ 34 w 68"/>
                <a:gd name="T57" fmla="*/ 11 h 51"/>
                <a:gd name="T58" fmla="*/ 34 w 68"/>
                <a:gd name="T59" fmla="*/ 11 h 51"/>
                <a:gd name="T60" fmla="*/ 23 w 68"/>
                <a:gd name="T61" fmla="*/ 51 h 51"/>
                <a:gd name="T62" fmla="*/ 15 w 68"/>
                <a:gd name="T63" fmla="*/ 51 h 51"/>
                <a:gd name="T64" fmla="*/ 0 w 68"/>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1">
                  <a:moveTo>
                    <a:pt x="0" y="0"/>
                  </a:moveTo>
                  <a:cubicBezTo>
                    <a:pt x="9" y="0"/>
                    <a:pt x="9" y="0"/>
                    <a:pt x="9" y="0"/>
                  </a:cubicBezTo>
                  <a:cubicBezTo>
                    <a:pt x="15" y="24"/>
                    <a:pt x="15" y="24"/>
                    <a:pt x="15" y="24"/>
                  </a:cubicBezTo>
                  <a:cubicBezTo>
                    <a:pt x="16" y="26"/>
                    <a:pt x="16" y="27"/>
                    <a:pt x="16" y="29"/>
                  </a:cubicBezTo>
                  <a:cubicBezTo>
                    <a:pt x="17" y="30"/>
                    <a:pt x="17" y="31"/>
                    <a:pt x="17" y="32"/>
                  </a:cubicBezTo>
                  <a:cubicBezTo>
                    <a:pt x="18" y="34"/>
                    <a:pt x="18" y="35"/>
                    <a:pt x="19" y="37"/>
                  </a:cubicBezTo>
                  <a:cubicBezTo>
                    <a:pt x="19" y="38"/>
                    <a:pt x="19" y="39"/>
                    <a:pt x="20" y="41"/>
                  </a:cubicBezTo>
                  <a:cubicBezTo>
                    <a:pt x="20" y="41"/>
                    <a:pt x="20" y="41"/>
                    <a:pt x="20" y="41"/>
                  </a:cubicBezTo>
                  <a:cubicBezTo>
                    <a:pt x="20" y="39"/>
                    <a:pt x="21" y="38"/>
                    <a:pt x="21" y="36"/>
                  </a:cubicBezTo>
                  <a:cubicBezTo>
                    <a:pt x="21" y="35"/>
                    <a:pt x="22" y="34"/>
                    <a:pt x="22" y="32"/>
                  </a:cubicBezTo>
                  <a:cubicBezTo>
                    <a:pt x="23" y="31"/>
                    <a:pt x="23" y="30"/>
                    <a:pt x="23" y="28"/>
                  </a:cubicBezTo>
                  <a:cubicBezTo>
                    <a:pt x="24" y="27"/>
                    <a:pt x="24" y="26"/>
                    <a:pt x="24" y="24"/>
                  </a:cubicBezTo>
                  <a:cubicBezTo>
                    <a:pt x="31" y="0"/>
                    <a:pt x="31" y="0"/>
                    <a:pt x="31" y="0"/>
                  </a:cubicBezTo>
                  <a:cubicBezTo>
                    <a:pt x="38" y="0"/>
                    <a:pt x="38" y="0"/>
                    <a:pt x="38" y="0"/>
                  </a:cubicBezTo>
                  <a:cubicBezTo>
                    <a:pt x="45" y="25"/>
                    <a:pt x="45" y="25"/>
                    <a:pt x="45" y="25"/>
                  </a:cubicBezTo>
                  <a:cubicBezTo>
                    <a:pt x="45" y="26"/>
                    <a:pt x="45" y="28"/>
                    <a:pt x="46" y="29"/>
                  </a:cubicBezTo>
                  <a:cubicBezTo>
                    <a:pt x="46" y="30"/>
                    <a:pt x="46" y="31"/>
                    <a:pt x="47" y="33"/>
                  </a:cubicBezTo>
                  <a:cubicBezTo>
                    <a:pt x="47" y="34"/>
                    <a:pt x="47" y="35"/>
                    <a:pt x="48" y="37"/>
                  </a:cubicBezTo>
                  <a:cubicBezTo>
                    <a:pt x="48" y="38"/>
                    <a:pt x="48" y="39"/>
                    <a:pt x="49" y="41"/>
                  </a:cubicBezTo>
                  <a:cubicBezTo>
                    <a:pt x="49" y="41"/>
                    <a:pt x="49" y="41"/>
                    <a:pt x="49" y="41"/>
                  </a:cubicBezTo>
                  <a:cubicBezTo>
                    <a:pt x="50" y="39"/>
                    <a:pt x="50" y="38"/>
                    <a:pt x="50" y="37"/>
                  </a:cubicBezTo>
                  <a:cubicBezTo>
                    <a:pt x="51" y="35"/>
                    <a:pt x="51" y="34"/>
                    <a:pt x="51" y="33"/>
                  </a:cubicBezTo>
                  <a:cubicBezTo>
                    <a:pt x="52" y="31"/>
                    <a:pt x="52" y="30"/>
                    <a:pt x="52" y="29"/>
                  </a:cubicBezTo>
                  <a:cubicBezTo>
                    <a:pt x="53" y="28"/>
                    <a:pt x="53" y="26"/>
                    <a:pt x="53" y="25"/>
                  </a:cubicBezTo>
                  <a:cubicBezTo>
                    <a:pt x="60" y="0"/>
                    <a:pt x="60" y="0"/>
                    <a:pt x="60" y="0"/>
                  </a:cubicBezTo>
                  <a:cubicBezTo>
                    <a:pt x="68" y="0"/>
                    <a:pt x="68" y="0"/>
                    <a:pt x="68" y="0"/>
                  </a:cubicBezTo>
                  <a:cubicBezTo>
                    <a:pt x="53" y="51"/>
                    <a:pt x="53" y="51"/>
                    <a:pt x="53" y="51"/>
                  </a:cubicBezTo>
                  <a:cubicBezTo>
                    <a:pt x="45" y="51"/>
                    <a:pt x="45" y="51"/>
                    <a:pt x="45" y="51"/>
                  </a:cubicBezTo>
                  <a:cubicBezTo>
                    <a:pt x="34" y="11"/>
                    <a:pt x="34" y="11"/>
                    <a:pt x="34" y="11"/>
                  </a:cubicBezTo>
                  <a:cubicBezTo>
                    <a:pt x="34" y="11"/>
                    <a:pt x="34" y="11"/>
                    <a:pt x="34" y="11"/>
                  </a:cubicBezTo>
                  <a:cubicBezTo>
                    <a:pt x="23" y="51"/>
                    <a:pt x="23" y="51"/>
                    <a:pt x="23" y="51"/>
                  </a:cubicBezTo>
                  <a:cubicBezTo>
                    <a:pt x="15" y="51"/>
                    <a:pt x="15" y="51"/>
                    <a:pt x="15" y="5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62"/>
            <p:cNvSpPr>
              <a:spLocks noEditPoints="1"/>
            </p:cNvSpPr>
            <p:nvPr/>
          </p:nvSpPr>
          <p:spPr bwMode="auto">
            <a:xfrm>
              <a:off x="4048" y="2047"/>
              <a:ext cx="55" cy="63"/>
            </a:xfrm>
            <a:custGeom>
              <a:avLst/>
              <a:gdLst>
                <a:gd name="T0" fmla="*/ 0 w 47"/>
                <a:gd name="T1" fmla="*/ 27 h 53"/>
                <a:gd name="T2" fmla="*/ 2 w 47"/>
                <a:gd name="T3" fmla="*/ 15 h 53"/>
                <a:gd name="T4" fmla="*/ 7 w 47"/>
                <a:gd name="T5" fmla="*/ 7 h 53"/>
                <a:gd name="T6" fmla="*/ 15 w 47"/>
                <a:gd name="T7" fmla="*/ 2 h 53"/>
                <a:gd name="T8" fmla="*/ 24 w 47"/>
                <a:gd name="T9" fmla="*/ 0 h 53"/>
                <a:gd name="T10" fmla="*/ 33 w 47"/>
                <a:gd name="T11" fmla="*/ 2 h 53"/>
                <a:gd name="T12" fmla="*/ 40 w 47"/>
                <a:gd name="T13" fmla="*/ 7 h 53"/>
                <a:gd name="T14" fmla="*/ 45 w 47"/>
                <a:gd name="T15" fmla="*/ 15 h 53"/>
                <a:gd name="T16" fmla="*/ 47 w 47"/>
                <a:gd name="T17" fmla="*/ 27 h 53"/>
                <a:gd name="T18" fmla="*/ 45 w 47"/>
                <a:gd name="T19" fmla="*/ 38 h 53"/>
                <a:gd name="T20" fmla="*/ 40 w 47"/>
                <a:gd name="T21" fmla="*/ 46 h 53"/>
                <a:gd name="T22" fmla="*/ 33 w 47"/>
                <a:gd name="T23" fmla="*/ 51 h 53"/>
                <a:gd name="T24" fmla="*/ 24 w 47"/>
                <a:gd name="T25" fmla="*/ 53 h 53"/>
                <a:gd name="T26" fmla="*/ 15 w 47"/>
                <a:gd name="T27" fmla="*/ 51 h 53"/>
                <a:gd name="T28" fmla="*/ 7 w 47"/>
                <a:gd name="T29" fmla="*/ 46 h 53"/>
                <a:gd name="T30" fmla="*/ 2 w 47"/>
                <a:gd name="T31" fmla="*/ 38 h 53"/>
                <a:gd name="T32" fmla="*/ 0 w 47"/>
                <a:gd name="T33" fmla="*/ 27 h 53"/>
                <a:gd name="T34" fmla="*/ 8 w 47"/>
                <a:gd name="T35" fmla="*/ 27 h 53"/>
                <a:gd name="T36" fmla="*/ 9 w 47"/>
                <a:gd name="T37" fmla="*/ 34 h 53"/>
                <a:gd name="T38" fmla="*/ 12 w 47"/>
                <a:gd name="T39" fmla="*/ 40 h 53"/>
                <a:gd name="T40" fmla="*/ 17 w 47"/>
                <a:gd name="T41" fmla="*/ 44 h 53"/>
                <a:gd name="T42" fmla="*/ 24 w 47"/>
                <a:gd name="T43" fmla="*/ 46 h 53"/>
                <a:gd name="T44" fmla="*/ 30 w 47"/>
                <a:gd name="T45" fmla="*/ 45 h 53"/>
                <a:gd name="T46" fmla="*/ 35 w 47"/>
                <a:gd name="T47" fmla="*/ 41 h 53"/>
                <a:gd name="T48" fmla="*/ 38 w 47"/>
                <a:gd name="T49" fmla="*/ 35 h 53"/>
                <a:gd name="T50" fmla="*/ 39 w 47"/>
                <a:gd name="T51" fmla="*/ 27 h 53"/>
                <a:gd name="T52" fmla="*/ 38 w 47"/>
                <a:gd name="T53" fmla="*/ 19 h 53"/>
                <a:gd name="T54" fmla="*/ 35 w 47"/>
                <a:gd name="T55" fmla="*/ 13 h 53"/>
                <a:gd name="T56" fmla="*/ 30 w 47"/>
                <a:gd name="T57" fmla="*/ 9 h 53"/>
                <a:gd name="T58" fmla="*/ 24 w 47"/>
                <a:gd name="T59" fmla="*/ 7 h 53"/>
                <a:gd name="T60" fmla="*/ 17 w 47"/>
                <a:gd name="T61" fmla="*/ 9 h 53"/>
                <a:gd name="T62" fmla="*/ 12 w 47"/>
                <a:gd name="T63" fmla="*/ 13 h 53"/>
                <a:gd name="T64" fmla="*/ 9 w 47"/>
                <a:gd name="T65" fmla="*/ 19 h 53"/>
                <a:gd name="T66" fmla="*/ 8 w 47"/>
                <a:gd name="T6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3">
                  <a:moveTo>
                    <a:pt x="0" y="27"/>
                  </a:moveTo>
                  <a:cubicBezTo>
                    <a:pt x="0" y="22"/>
                    <a:pt x="1" y="19"/>
                    <a:pt x="2" y="15"/>
                  </a:cubicBezTo>
                  <a:cubicBezTo>
                    <a:pt x="3" y="12"/>
                    <a:pt x="5" y="9"/>
                    <a:pt x="7" y="7"/>
                  </a:cubicBezTo>
                  <a:cubicBezTo>
                    <a:pt x="9" y="5"/>
                    <a:pt x="12" y="3"/>
                    <a:pt x="15" y="2"/>
                  </a:cubicBezTo>
                  <a:cubicBezTo>
                    <a:pt x="18" y="1"/>
                    <a:pt x="21" y="0"/>
                    <a:pt x="24" y="0"/>
                  </a:cubicBezTo>
                  <a:cubicBezTo>
                    <a:pt x="27" y="0"/>
                    <a:pt x="30" y="1"/>
                    <a:pt x="33" y="2"/>
                  </a:cubicBezTo>
                  <a:cubicBezTo>
                    <a:pt x="35" y="3"/>
                    <a:pt x="38" y="5"/>
                    <a:pt x="40" y="7"/>
                  </a:cubicBezTo>
                  <a:cubicBezTo>
                    <a:pt x="42" y="9"/>
                    <a:pt x="44" y="12"/>
                    <a:pt x="45" y="15"/>
                  </a:cubicBezTo>
                  <a:cubicBezTo>
                    <a:pt x="47" y="19"/>
                    <a:pt x="47" y="22"/>
                    <a:pt x="47" y="27"/>
                  </a:cubicBezTo>
                  <a:cubicBezTo>
                    <a:pt x="47" y="31"/>
                    <a:pt x="47" y="35"/>
                    <a:pt x="45" y="38"/>
                  </a:cubicBezTo>
                  <a:cubicBezTo>
                    <a:pt x="44" y="41"/>
                    <a:pt x="42" y="44"/>
                    <a:pt x="40" y="46"/>
                  </a:cubicBezTo>
                  <a:cubicBezTo>
                    <a:pt x="38" y="49"/>
                    <a:pt x="35" y="50"/>
                    <a:pt x="33" y="51"/>
                  </a:cubicBezTo>
                  <a:cubicBezTo>
                    <a:pt x="30" y="53"/>
                    <a:pt x="27" y="53"/>
                    <a:pt x="24" y="53"/>
                  </a:cubicBezTo>
                  <a:cubicBezTo>
                    <a:pt x="21" y="53"/>
                    <a:pt x="18" y="53"/>
                    <a:pt x="15" y="51"/>
                  </a:cubicBezTo>
                  <a:cubicBezTo>
                    <a:pt x="12" y="50"/>
                    <a:pt x="9" y="49"/>
                    <a:pt x="7" y="46"/>
                  </a:cubicBezTo>
                  <a:cubicBezTo>
                    <a:pt x="5" y="44"/>
                    <a:pt x="3" y="41"/>
                    <a:pt x="2" y="38"/>
                  </a:cubicBezTo>
                  <a:cubicBezTo>
                    <a:pt x="1" y="35"/>
                    <a:pt x="0" y="31"/>
                    <a:pt x="0" y="27"/>
                  </a:cubicBezTo>
                  <a:close/>
                  <a:moveTo>
                    <a:pt x="8" y="27"/>
                  </a:moveTo>
                  <a:cubicBezTo>
                    <a:pt x="8" y="29"/>
                    <a:pt x="9" y="32"/>
                    <a:pt x="9" y="34"/>
                  </a:cubicBezTo>
                  <a:cubicBezTo>
                    <a:pt x="10" y="37"/>
                    <a:pt x="11" y="39"/>
                    <a:pt x="12" y="40"/>
                  </a:cubicBezTo>
                  <a:cubicBezTo>
                    <a:pt x="13" y="42"/>
                    <a:pt x="15" y="43"/>
                    <a:pt x="17" y="44"/>
                  </a:cubicBezTo>
                  <a:cubicBezTo>
                    <a:pt x="19" y="45"/>
                    <a:pt x="21" y="46"/>
                    <a:pt x="24" y="46"/>
                  </a:cubicBezTo>
                  <a:cubicBezTo>
                    <a:pt x="26" y="46"/>
                    <a:pt x="28" y="46"/>
                    <a:pt x="30" y="45"/>
                  </a:cubicBezTo>
                  <a:cubicBezTo>
                    <a:pt x="32" y="44"/>
                    <a:pt x="34" y="42"/>
                    <a:pt x="35" y="41"/>
                  </a:cubicBezTo>
                  <a:cubicBezTo>
                    <a:pt x="36" y="39"/>
                    <a:pt x="37" y="37"/>
                    <a:pt x="38" y="35"/>
                  </a:cubicBezTo>
                  <a:cubicBezTo>
                    <a:pt x="39" y="32"/>
                    <a:pt x="39" y="30"/>
                    <a:pt x="39" y="27"/>
                  </a:cubicBezTo>
                  <a:cubicBezTo>
                    <a:pt x="39" y="24"/>
                    <a:pt x="39" y="22"/>
                    <a:pt x="38" y="19"/>
                  </a:cubicBezTo>
                  <a:cubicBezTo>
                    <a:pt x="37" y="17"/>
                    <a:pt x="36" y="15"/>
                    <a:pt x="35" y="13"/>
                  </a:cubicBezTo>
                  <a:cubicBezTo>
                    <a:pt x="34" y="11"/>
                    <a:pt x="32" y="10"/>
                    <a:pt x="30" y="9"/>
                  </a:cubicBezTo>
                  <a:cubicBezTo>
                    <a:pt x="28" y="8"/>
                    <a:pt x="26" y="7"/>
                    <a:pt x="24" y="7"/>
                  </a:cubicBezTo>
                  <a:cubicBezTo>
                    <a:pt x="21" y="7"/>
                    <a:pt x="19" y="8"/>
                    <a:pt x="17" y="9"/>
                  </a:cubicBezTo>
                  <a:cubicBezTo>
                    <a:pt x="15" y="10"/>
                    <a:pt x="14" y="11"/>
                    <a:pt x="12" y="13"/>
                  </a:cubicBezTo>
                  <a:cubicBezTo>
                    <a:pt x="11" y="14"/>
                    <a:pt x="10" y="16"/>
                    <a:pt x="9" y="19"/>
                  </a:cubicBezTo>
                  <a:cubicBezTo>
                    <a:pt x="9" y="21"/>
                    <a:pt x="8" y="24"/>
                    <a:pt x="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Freeform 63"/>
            <p:cNvSpPr>
              <a:spLocks/>
            </p:cNvSpPr>
            <p:nvPr/>
          </p:nvSpPr>
          <p:spPr bwMode="auto">
            <a:xfrm>
              <a:off x="4117"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64"/>
            <p:cNvSpPr>
              <a:spLocks/>
            </p:cNvSpPr>
            <p:nvPr/>
          </p:nvSpPr>
          <p:spPr bwMode="auto">
            <a:xfrm>
              <a:off x="4162" y="2025"/>
              <a:ext cx="51" cy="83"/>
            </a:xfrm>
            <a:custGeom>
              <a:avLst/>
              <a:gdLst>
                <a:gd name="T0" fmla="*/ 0 w 51"/>
                <a:gd name="T1" fmla="*/ 83 h 83"/>
                <a:gd name="T2" fmla="*/ 0 w 51"/>
                <a:gd name="T3" fmla="*/ 0 h 83"/>
                <a:gd name="T4" fmla="*/ 11 w 51"/>
                <a:gd name="T5" fmla="*/ 0 h 83"/>
                <a:gd name="T6" fmla="*/ 11 w 51"/>
                <a:gd name="T7" fmla="*/ 54 h 83"/>
                <a:gd name="T8" fmla="*/ 37 w 51"/>
                <a:gd name="T9" fmla="*/ 23 h 83"/>
                <a:gd name="T10" fmla="*/ 49 w 51"/>
                <a:gd name="T11" fmla="*/ 23 h 83"/>
                <a:gd name="T12" fmla="*/ 28 w 51"/>
                <a:gd name="T13" fmla="*/ 46 h 83"/>
                <a:gd name="T14" fmla="*/ 51 w 51"/>
                <a:gd name="T15" fmla="*/ 83 h 83"/>
                <a:gd name="T16" fmla="*/ 40 w 51"/>
                <a:gd name="T17" fmla="*/ 83 h 83"/>
                <a:gd name="T18" fmla="*/ 23 w 51"/>
                <a:gd name="T19" fmla="*/ 53 h 83"/>
                <a:gd name="T20" fmla="*/ 11 w 51"/>
                <a:gd name="T21" fmla="*/ 65 h 83"/>
                <a:gd name="T22" fmla="*/ 11 w 51"/>
                <a:gd name="T23" fmla="*/ 83 h 83"/>
                <a:gd name="T24" fmla="*/ 0 w 51"/>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3">
                  <a:moveTo>
                    <a:pt x="0" y="83"/>
                  </a:moveTo>
                  <a:lnTo>
                    <a:pt x="0" y="0"/>
                  </a:lnTo>
                  <a:lnTo>
                    <a:pt x="11" y="0"/>
                  </a:lnTo>
                  <a:lnTo>
                    <a:pt x="11" y="54"/>
                  </a:lnTo>
                  <a:lnTo>
                    <a:pt x="37" y="23"/>
                  </a:lnTo>
                  <a:lnTo>
                    <a:pt x="49" y="23"/>
                  </a:lnTo>
                  <a:lnTo>
                    <a:pt x="28" y="46"/>
                  </a:lnTo>
                  <a:lnTo>
                    <a:pt x="51" y="83"/>
                  </a:lnTo>
                  <a:lnTo>
                    <a:pt x="40" y="83"/>
                  </a:lnTo>
                  <a:lnTo>
                    <a:pt x="23" y="53"/>
                  </a:lnTo>
                  <a:lnTo>
                    <a:pt x="11" y="65"/>
                  </a:lnTo>
                  <a:lnTo>
                    <a:pt x="11"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65"/>
            <p:cNvSpPr>
              <a:spLocks/>
            </p:cNvSpPr>
            <p:nvPr/>
          </p:nvSpPr>
          <p:spPr bwMode="auto">
            <a:xfrm>
              <a:off x="2887" y="2250"/>
              <a:ext cx="1905" cy="272"/>
            </a:xfrm>
            <a:custGeom>
              <a:avLst/>
              <a:gdLst>
                <a:gd name="T0" fmla="*/ 15 w 1613"/>
                <a:gd name="T1" fmla="*/ 34 h 230"/>
                <a:gd name="T2" fmla="*/ 40 w 1613"/>
                <a:gd name="T3" fmla="*/ 31 h 230"/>
                <a:gd name="T4" fmla="*/ 53 w 1613"/>
                <a:gd name="T5" fmla="*/ 31 h 230"/>
                <a:gd name="T6" fmla="*/ 70 w 1613"/>
                <a:gd name="T7" fmla="*/ 34 h 230"/>
                <a:gd name="T8" fmla="*/ 78 w 1613"/>
                <a:gd name="T9" fmla="*/ 33 h 230"/>
                <a:gd name="T10" fmla="*/ 92 w 1613"/>
                <a:gd name="T11" fmla="*/ 33 h 230"/>
                <a:gd name="T12" fmla="*/ 107 w 1613"/>
                <a:gd name="T13" fmla="*/ 44 h 230"/>
                <a:gd name="T14" fmla="*/ 121 w 1613"/>
                <a:gd name="T15" fmla="*/ 47 h 230"/>
                <a:gd name="T16" fmla="*/ 129 w 1613"/>
                <a:gd name="T17" fmla="*/ 44 h 230"/>
                <a:gd name="T18" fmla="*/ 139 w 1613"/>
                <a:gd name="T19" fmla="*/ 39 h 230"/>
                <a:gd name="T20" fmla="*/ 152 w 1613"/>
                <a:gd name="T21" fmla="*/ 36 h 230"/>
                <a:gd name="T22" fmla="*/ 175 w 1613"/>
                <a:gd name="T23" fmla="*/ 36 h 230"/>
                <a:gd name="T24" fmla="*/ 207 w 1613"/>
                <a:gd name="T25" fmla="*/ 67 h 230"/>
                <a:gd name="T26" fmla="*/ 252 w 1613"/>
                <a:gd name="T27" fmla="*/ 122 h 230"/>
                <a:gd name="T28" fmla="*/ 273 w 1613"/>
                <a:gd name="T29" fmla="*/ 115 h 230"/>
                <a:gd name="T30" fmla="*/ 307 w 1613"/>
                <a:gd name="T31" fmla="*/ 217 h 230"/>
                <a:gd name="T32" fmla="*/ 324 w 1613"/>
                <a:gd name="T33" fmla="*/ 200 h 230"/>
                <a:gd name="T34" fmla="*/ 343 w 1613"/>
                <a:gd name="T35" fmla="*/ 73 h 230"/>
                <a:gd name="T36" fmla="*/ 360 w 1613"/>
                <a:gd name="T37" fmla="*/ 142 h 230"/>
                <a:gd name="T38" fmla="*/ 396 w 1613"/>
                <a:gd name="T39" fmla="*/ 104 h 230"/>
                <a:gd name="T40" fmla="*/ 506 w 1613"/>
                <a:gd name="T41" fmla="*/ 199 h 230"/>
                <a:gd name="T42" fmla="*/ 552 w 1613"/>
                <a:gd name="T43" fmla="*/ 97 h 230"/>
                <a:gd name="T44" fmla="*/ 575 w 1613"/>
                <a:gd name="T45" fmla="*/ 185 h 230"/>
                <a:gd name="T46" fmla="*/ 637 w 1613"/>
                <a:gd name="T47" fmla="*/ 156 h 230"/>
                <a:gd name="T48" fmla="*/ 683 w 1613"/>
                <a:gd name="T49" fmla="*/ 103 h 230"/>
                <a:gd name="T50" fmla="*/ 746 w 1613"/>
                <a:gd name="T51" fmla="*/ 132 h 230"/>
                <a:gd name="T52" fmla="*/ 790 w 1613"/>
                <a:gd name="T53" fmla="*/ 155 h 230"/>
                <a:gd name="T54" fmla="*/ 805 w 1613"/>
                <a:gd name="T55" fmla="*/ 159 h 230"/>
                <a:gd name="T56" fmla="*/ 843 w 1613"/>
                <a:gd name="T57" fmla="*/ 169 h 230"/>
                <a:gd name="T58" fmla="*/ 906 w 1613"/>
                <a:gd name="T59" fmla="*/ 110 h 230"/>
                <a:gd name="T60" fmla="*/ 938 w 1613"/>
                <a:gd name="T61" fmla="*/ 195 h 230"/>
                <a:gd name="T62" fmla="*/ 975 w 1613"/>
                <a:gd name="T63" fmla="*/ 110 h 230"/>
                <a:gd name="T64" fmla="*/ 995 w 1613"/>
                <a:gd name="T65" fmla="*/ 110 h 230"/>
                <a:gd name="T66" fmla="*/ 1052 w 1613"/>
                <a:gd name="T67" fmla="*/ 117 h 230"/>
                <a:gd name="T68" fmla="*/ 1108 w 1613"/>
                <a:gd name="T69" fmla="*/ 110 h 230"/>
                <a:gd name="T70" fmla="*/ 1150 w 1613"/>
                <a:gd name="T71" fmla="*/ 129 h 230"/>
                <a:gd name="T72" fmla="*/ 1201 w 1613"/>
                <a:gd name="T73" fmla="*/ 96 h 230"/>
                <a:gd name="T74" fmla="*/ 1217 w 1613"/>
                <a:gd name="T75" fmla="*/ 106 h 230"/>
                <a:gd name="T76" fmla="*/ 1231 w 1613"/>
                <a:gd name="T77" fmla="*/ 146 h 230"/>
                <a:gd name="T78" fmla="*/ 1240 w 1613"/>
                <a:gd name="T79" fmla="*/ 106 h 230"/>
                <a:gd name="T80" fmla="*/ 1254 w 1613"/>
                <a:gd name="T81" fmla="*/ 122 h 230"/>
                <a:gd name="T82" fmla="*/ 1279 w 1613"/>
                <a:gd name="T83" fmla="*/ 114 h 230"/>
                <a:gd name="T84" fmla="*/ 1320 w 1613"/>
                <a:gd name="T85" fmla="*/ 144 h 230"/>
                <a:gd name="T86" fmla="*/ 1350 w 1613"/>
                <a:gd name="T87" fmla="*/ 50 h 230"/>
                <a:gd name="T88" fmla="*/ 1361 w 1613"/>
                <a:gd name="T89" fmla="*/ 50 h 230"/>
                <a:gd name="T90" fmla="*/ 1376 w 1613"/>
                <a:gd name="T91" fmla="*/ 30 h 230"/>
                <a:gd name="T92" fmla="*/ 1392 w 1613"/>
                <a:gd name="T93" fmla="*/ 29 h 230"/>
                <a:gd name="T94" fmla="*/ 1407 w 1613"/>
                <a:gd name="T95" fmla="*/ 34 h 230"/>
                <a:gd name="T96" fmla="*/ 1417 w 1613"/>
                <a:gd name="T97" fmla="*/ 29 h 230"/>
                <a:gd name="T98" fmla="*/ 1436 w 1613"/>
                <a:gd name="T99" fmla="*/ 34 h 230"/>
                <a:gd name="T100" fmla="*/ 1447 w 1613"/>
                <a:gd name="T101" fmla="*/ 39 h 230"/>
                <a:gd name="T102" fmla="*/ 1463 w 1613"/>
                <a:gd name="T103" fmla="*/ 44 h 230"/>
                <a:gd name="T104" fmla="*/ 1487 w 1613"/>
                <a:gd name="T105" fmla="*/ 31 h 230"/>
                <a:gd name="T106" fmla="*/ 1513 w 1613"/>
                <a:gd name="T107" fmla="*/ 27 h 230"/>
                <a:gd name="T108" fmla="*/ 1531 w 1613"/>
                <a:gd name="T109" fmla="*/ 22 h 230"/>
                <a:gd name="T110" fmla="*/ 1553 w 1613"/>
                <a:gd name="T111" fmla="*/ 26 h 230"/>
                <a:gd name="T112" fmla="*/ 1578 w 1613"/>
                <a:gd name="T113" fmla="*/ 23 h 230"/>
                <a:gd name="T114" fmla="*/ 1602 w 1613"/>
                <a:gd name="T115"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0" y="0"/>
                  </a:moveTo>
                  <a:cubicBezTo>
                    <a:pt x="1" y="11"/>
                    <a:pt x="2" y="21"/>
                    <a:pt x="4" y="31"/>
                  </a:cubicBezTo>
                  <a:cubicBezTo>
                    <a:pt x="4" y="31"/>
                    <a:pt x="5" y="31"/>
                    <a:pt x="6" y="31"/>
                  </a:cubicBezTo>
                  <a:cubicBezTo>
                    <a:pt x="9" y="31"/>
                    <a:pt x="11" y="30"/>
                    <a:pt x="11" y="29"/>
                  </a:cubicBezTo>
                  <a:cubicBezTo>
                    <a:pt x="11" y="28"/>
                    <a:pt x="12" y="26"/>
                    <a:pt x="13" y="26"/>
                  </a:cubicBezTo>
                  <a:cubicBezTo>
                    <a:pt x="14" y="26"/>
                    <a:pt x="15" y="30"/>
                    <a:pt x="15" y="34"/>
                  </a:cubicBezTo>
                  <a:cubicBezTo>
                    <a:pt x="15" y="35"/>
                    <a:pt x="15" y="35"/>
                    <a:pt x="15" y="35"/>
                  </a:cubicBezTo>
                  <a:cubicBezTo>
                    <a:pt x="15" y="39"/>
                    <a:pt x="18" y="43"/>
                    <a:pt x="22" y="43"/>
                  </a:cubicBezTo>
                  <a:cubicBezTo>
                    <a:pt x="27" y="43"/>
                    <a:pt x="27" y="43"/>
                    <a:pt x="27" y="43"/>
                  </a:cubicBezTo>
                  <a:cubicBezTo>
                    <a:pt x="32" y="43"/>
                    <a:pt x="35" y="41"/>
                    <a:pt x="35" y="39"/>
                  </a:cubicBezTo>
                  <a:cubicBezTo>
                    <a:pt x="35" y="36"/>
                    <a:pt x="36" y="35"/>
                    <a:pt x="38" y="35"/>
                  </a:cubicBezTo>
                  <a:cubicBezTo>
                    <a:pt x="39" y="35"/>
                    <a:pt x="40" y="33"/>
                    <a:pt x="40" y="31"/>
                  </a:cubicBezTo>
                  <a:cubicBezTo>
                    <a:pt x="40" y="29"/>
                    <a:pt x="41" y="28"/>
                    <a:pt x="43" y="28"/>
                  </a:cubicBezTo>
                  <a:cubicBezTo>
                    <a:pt x="45" y="28"/>
                    <a:pt x="46" y="29"/>
                    <a:pt x="46" y="30"/>
                  </a:cubicBezTo>
                  <a:cubicBezTo>
                    <a:pt x="46" y="32"/>
                    <a:pt x="47" y="33"/>
                    <a:pt x="48" y="33"/>
                  </a:cubicBezTo>
                  <a:cubicBezTo>
                    <a:pt x="48" y="33"/>
                    <a:pt x="49" y="32"/>
                    <a:pt x="49" y="31"/>
                  </a:cubicBezTo>
                  <a:cubicBezTo>
                    <a:pt x="49" y="30"/>
                    <a:pt x="50" y="30"/>
                    <a:pt x="51" y="30"/>
                  </a:cubicBezTo>
                  <a:cubicBezTo>
                    <a:pt x="52" y="30"/>
                    <a:pt x="53" y="30"/>
                    <a:pt x="53" y="31"/>
                  </a:cubicBezTo>
                  <a:cubicBezTo>
                    <a:pt x="53" y="31"/>
                    <a:pt x="54" y="32"/>
                    <a:pt x="55" y="32"/>
                  </a:cubicBezTo>
                  <a:cubicBezTo>
                    <a:pt x="57" y="32"/>
                    <a:pt x="58" y="33"/>
                    <a:pt x="58" y="33"/>
                  </a:cubicBezTo>
                  <a:cubicBezTo>
                    <a:pt x="58" y="34"/>
                    <a:pt x="59" y="35"/>
                    <a:pt x="59" y="35"/>
                  </a:cubicBezTo>
                  <a:cubicBezTo>
                    <a:pt x="60" y="35"/>
                    <a:pt x="61" y="35"/>
                    <a:pt x="61" y="36"/>
                  </a:cubicBezTo>
                  <a:cubicBezTo>
                    <a:pt x="61" y="37"/>
                    <a:pt x="63" y="38"/>
                    <a:pt x="65" y="38"/>
                  </a:cubicBezTo>
                  <a:cubicBezTo>
                    <a:pt x="68" y="38"/>
                    <a:pt x="70" y="36"/>
                    <a:pt x="70" y="34"/>
                  </a:cubicBezTo>
                  <a:cubicBezTo>
                    <a:pt x="70" y="32"/>
                    <a:pt x="70" y="31"/>
                    <a:pt x="71" y="31"/>
                  </a:cubicBezTo>
                  <a:cubicBezTo>
                    <a:pt x="72" y="31"/>
                    <a:pt x="72" y="30"/>
                    <a:pt x="72" y="30"/>
                  </a:cubicBezTo>
                  <a:cubicBezTo>
                    <a:pt x="72" y="29"/>
                    <a:pt x="73" y="29"/>
                    <a:pt x="74" y="29"/>
                  </a:cubicBezTo>
                  <a:cubicBezTo>
                    <a:pt x="75" y="29"/>
                    <a:pt x="75" y="29"/>
                    <a:pt x="75" y="30"/>
                  </a:cubicBezTo>
                  <a:cubicBezTo>
                    <a:pt x="75" y="31"/>
                    <a:pt x="76" y="31"/>
                    <a:pt x="77" y="31"/>
                  </a:cubicBezTo>
                  <a:cubicBezTo>
                    <a:pt x="78" y="31"/>
                    <a:pt x="78" y="32"/>
                    <a:pt x="78" y="33"/>
                  </a:cubicBezTo>
                  <a:cubicBezTo>
                    <a:pt x="78" y="34"/>
                    <a:pt x="79" y="34"/>
                    <a:pt x="80" y="34"/>
                  </a:cubicBezTo>
                  <a:cubicBezTo>
                    <a:pt x="81" y="34"/>
                    <a:pt x="81" y="33"/>
                    <a:pt x="81" y="32"/>
                  </a:cubicBezTo>
                  <a:cubicBezTo>
                    <a:pt x="81" y="31"/>
                    <a:pt x="82" y="30"/>
                    <a:pt x="83" y="30"/>
                  </a:cubicBezTo>
                  <a:cubicBezTo>
                    <a:pt x="85" y="30"/>
                    <a:pt x="86" y="30"/>
                    <a:pt x="86" y="32"/>
                  </a:cubicBezTo>
                  <a:cubicBezTo>
                    <a:pt x="86" y="33"/>
                    <a:pt x="87" y="34"/>
                    <a:pt x="89" y="34"/>
                  </a:cubicBezTo>
                  <a:cubicBezTo>
                    <a:pt x="90" y="34"/>
                    <a:pt x="92" y="33"/>
                    <a:pt x="92" y="33"/>
                  </a:cubicBezTo>
                  <a:cubicBezTo>
                    <a:pt x="92" y="32"/>
                    <a:pt x="93" y="32"/>
                    <a:pt x="94" y="32"/>
                  </a:cubicBezTo>
                  <a:cubicBezTo>
                    <a:pt x="95" y="32"/>
                    <a:pt x="97" y="33"/>
                    <a:pt x="97" y="34"/>
                  </a:cubicBezTo>
                  <a:cubicBezTo>
                    <a:pt x="97" y="36"/>
                    <a:pt x="97" y="37"/>
                    <a:pt x="98" y="37"/>
                  </a:cubicBezTo>
                  <a:cubicBezTo>
                    <a:pt x="99" y="37"/>
                    <a:pt x="100" y="38"/>
                    <a:pt x="100" y="40"/>
                  </a:cubicBezTo>
                  <a:cubicBezTo>
                    <a:pt x="100" y="42"/>
                    <a:pt x="101" y="44"/>
                    <a:pt x="103" y="44"/>
                  </a:cubicBezTo>
                  <a:cubicBezTo>
                    <a:pt x="105" y="44"/>
                    <a:pt x="107" y="44"/>
                    <a:pt x="107" y="44"/>
                  </a:cubicBezTo>
                  <a:cubicBezTo>
                    <a:pt x="107" y="44"/>
                    <a:pt x="108" y="45"/>
                    <a:pt x="108" y="45"/>
                  </a:cubicBezTo>
                  <a:cubicBezTo>
                    <a:pt x="109" y="45"/>
                    <a:pt x="110" y="44"/>
                    <a:pt x="110" y="44"/>
                  </a:cubicBezTo>
                  <a:cubicBezTo>
                    <a:pt x="110" y="44"/>
                    <a:pt x="112" y="44"/>
                    <a:pt x="114" y="44"/>
                  </a:cubicBezTo>
                  <a:cubicBezTo>
                    <a:pt x="116" y="44"/>
                    <a:pt x="117" y="44"/>
                    <a:pt x="117" y="45"/>
                  </a:cubicBezTo>
                  <a:cubicBezTo>
                    <a:pt x="117" y="46"/>
                    <a:pt x="118" y="46"/>
                    <a:pt x="119" y="46"/>
                  </a:cubicBezTo>
                  <a:cubicBezTo>
                    <a:pt x="120" y="46"/>
                    <a:pt x="121" y="47"/>
                    <a:pt x="121" y="47"/>
                  </a:cubicBezTo>
                  <a:cubicBezTo>
                    <a:pt x="121" y="48"/>
                    <a:pt x="121" y="48"/>
                    <a:pt x="122" y="48"/>
                  </a:cubicBezTo>
                  <a:cubicBezTo>
                    <a:pt x="122" y="48"/>
                    <a:pt x="123" y="48"/>
                    <a:pt x="123" y="47"/>
                  </a:cubicBezTo>
                  <a:cubicBezTo>
                    <a:pt x="123" y="47"/>
                    <a:pt x="124" y="46"/>
                    <a:pt x="125" y="46"/>
                  </a:cubicBezTo>
                  <a:cubicBezTo>
                    <a:pt x="126" y="46"/>
                    <a:pt x="126" y="46"/>
                    <a:pt x="126" y="45"/>
                  </a:cubicBezTo>
                  <a:cubicBezTo>
                    <a:pt x="126" y="44"/>
                    <a:pt x="127" y="44"/>
                    <a:pt x="128" y="44"/>
                  </a:cubicBezTo>
                  <a:cubicBezTo>
                    <a:pt x="128" y="44"/>
                    <a:pt x="129" y="44"/>
                    <a:pt x="129" y="44"/>
                  </a:cubicBezTo>
                  <a:cubicBezTo>
                    <a:pt x="129" y="45"/>
                    <a:pt x="130" y="45"/>
                    <a:pt x="132" y="45"/>
                  </a:cubicBezTo>
                  <a:cubicBezTo>
                    <a:pt x="134" y="45"/>
                    <a:pt x="135" y="45"/>
                    <a:pt x="135" y="44"/>
                  </a:cubicBezTo>
                  <a:cubicBezTo>
                    <a:pt x="135" y="44"/>
                    <a:pt x="136" y="44"/>
                    <a:pt x="136" y="44"/>
                  </a:cubicBezTo>
                  <a:cubicBezTo>
                    <a:pt x="137" y="44"/>
                    <a:pt x="137" y="43"/>
                    <a:pt x="137" y="42"/>
                  </a:cubicBezTo>
                  <a:cubicBezTo>
                    <a:pt x="137" y="41"/>
                    <a:pt x="138" y="40"/>
                    <a:pt x="138" y="40"/>
                  </a:cubicBezTo>
                  <a:cubicBezTo>
                    <a:pt x="138" y="40"/>
                    <a:pt x="139" y="40"/>
                    <a:pt x="139" y="39"/>
                  </a:cubicBezTo>
                  <a:cubicBezTo>
                    <a:pt x="139" y="39"/>
                    <a:pt x="139" y="39"/>
                    <a:pt x="140" y="39"/>
                  </a:cubicBezTo>
                  <a:cubicBezTo>
                    <a:pt x="141" y="39"/>
                    <a:pt x="142" y="38"/>
                    <a:pt x="142" y="36"/>
                  </a:cubicBezTo>
                  <a:cubicBezTo>
                    <a:pt x="142" y="35"/>
                    <a:pt x="143" y="34"/>
                    <a:pt x="144" y="34"/>
                  </a:cubicBezTo>
                  <a:cubicBezTo>
                    <a:pt x="146" y="34"/>
                    <a:pt x="147" y="35"/>
                    <a:pt x="147" y="35"/>
                  </a:cubicBezTo>
                  <a:cubicBezTo>
                    <a:pt x="147" y="36"/>
                    <a:pt x="148" y="37"/>
                    <a:pt x="150" y="37"/>
                  </a:cubicBezTo>
                  <a:cubicBezTo>
                    <a:pt x="151" y="37"/>
                    <a:pt x="152" y="37"/>
                    <a:pt x="152" y="36"/>
                  </a:cubicBezTo>
                  <a:cubicBezTo>
                    <a:pt x="152" y="36"/>
                    <a:pt x="154" y="36"/>
                    <a:pt x="155" y="36"/>
                  </a:cubicBezTo>
                  <a:cubicBezTo>
                    <a:pt x="157" y="36"/>
                    <a:pt x="158" y="37"/>
                    <a:pt x="158" y="38"/>
                  </a:cubicBezTo>
                  <a:cubicBezTo>
                    <a:pt x="158" y="39"/>
                    <a:pt x="160" y="40"/>
                    <a:pt x="163" y="40"/>
                  </a:cubicBezTo>
                  <a:cubicBezTo>
                    <a:pt x="165" y="40"/>
                    <a:pt x="168" y="39"/>
                    <a:pt x="168" y="38"/>
                  </a:cubicBezTo>
                  <a:cubicBezTo>
                    <a:pt x="168" y="37"/>
                    <a:pt x="169" y="36"/>
                    <a:pt x="171" y="36"/>
                  </a:cubicBezTo>
                  <a:cubicBezTo>
                    <a:pt x="173" y="36"/>
                    <a:pt x="175" y="36"/>
                    <a:pt x="175" y="36"/>
                  </a:cubicBezTo>
                  <a:cubicBezTo>
                    <a:pt x="175" y="37"/>
                    <a:pt x="176" y="37"/>
                    <a:pt x="177" y="37"/>
                  </a:cubicBezTo>
                  <a:cubicBezTo>
                    <a:pt x="178" y="37"/>
                    <a:pt x="179" y="37"/>
                    <a:pt x="179" y="37"/>
                  </a:cubicBezTo>
                  <a:cubicBezTo>
                    <a:pt x="179" y="48"/>
                    <a:pt x="179" y="56"/>
                    <a:pt x="179" y="56"/>
                  </a:cubicBezTo>
                  <a:cubicBezTo>
                    <a:pt x="189" y="57"/>
                    <a:pt x="189" y="57"/>
                    <a:pt x="189" y="57"/>
                  </a:cubicBezTo>
                  <a:cubicBezTo>
                    <a:pt x="189" y="67"/>
                    <a:pt x="189" y="67"/>
                    <a:pt x="189" y="67"/>
                  </a:cubicBezTo>
                  <a:cubicBezTo>
                    <a:pt x="207" y="67"/>
                    <a:pt x="207" y="67"/>
                    <a:pt x="207" y="67"/>
                  </a:cubicBezTo>
                  <a:cubicBezTo>
                    <a:pt x="207" y="56"/>
                    <a:pt x="207" y="56"/>
                    <a:pt x="207" y="56"/>
                  </a:cubicBezTo>
                  <a:cubicBezTo>
                    <a:pt x="219" y="56"/>
                    <a:pt x="219" y="56"/>
                    <a:pt x="219" y="56"/>
                  </a:cubicBezTo>
                  <a:cubicBezTo>
                    <a:pt x="218" y="115"/>
                    <a:pt x="218" y="115"/>
                    <a:pt x="218" y="115"/>
                  </a:cubicBezTo>
                  <a:cubicBezTo>
                    <a:pt x="227" y="115"/>
                    <a:pt x="227" y="115"/>
                    <a:pt x="227" y="115"/>
                  </a:cubicBezTo>
                  <a:cubicBezTo>
                    <a:pt x="227" y="122"/>
                    <a:pt x="227" y="122"/>
                    <a:pt x="227" y="122"/>
                  </a:cubicBezTo>
                  <a:cubicBezTo>
                    <a:pt x="252" y="122"/>
                    <a:pt x="252" y="122"/>
                    <a:pt x="252" y="122"/>
                  </a:cubicBezTo>
                  <a:cubicBezTo>
                    <a:pt x="252" y="114"/>
                    <a:pt x="252" y="114"/>
                    <a:pt x="252" y="114"/>
                  </a:cubicBezTo>
                  <a:cubicBezTo>
                    <a:pt x="260" y="114"/>
                    <a:pt x="260" y="114"/>
                    <a:pt x="260" y="114"/>
                  </a:cubicBezTo>
                  <a:cubicBezTo>
                    <a:pt x="260" y="56"/>
                    <a:pt x="260" y="56"/>
                    <a:pt x="260" y="56"/>
                  </a:cubicBezTo>
                  <a:cubicBezTo>
                    <a:pt x="273" y="56"/>
                    <a:pt x="273" y="56"/>
                    <a:pt x="273" y="56"/>
                  </a:cubicBezTo>
                  <a:cubicBezTo>
                    <a:pt x="273" y="115"/>
                    <a:pt x="273" y="115"/>
                    <a:pt x="273" y="115"/>
                  </a:cubicBezTo>
                  <a:cubicBezTo>
                    <a:pt x="273" y="115"/>
                    <a:pt x="273" y="115"/>
                    <a:pt x="273" y="115"/>
                  </a:cubicBezTo>
                  <a:cubicBezTo>
                    <a:pt x="273" y="115"/>
                    <a:pt x="273" y="115"/>
                    <a:pt x="273" y="115"/>
                  </a:cubicBezTo>
                  <a:cubicBezTo>
                    <a:pt x="282" y="115"/>
                    <a:pt x="290" y="122"/>
                    <a:pt x="291" y="131"/>
                  </a:cubicBezTo>
                  <a:cubicBezTo>
                    <a:pt x="291" y="201"/>
                    <a:pt x="291" y="201"/>
                    <a:pt x="291" y="201"/>
                  </a:cubicBezTo>
                  <a:cubicBezTo>
                    <a:pt x="292" y="201"/>
                    <a:pt x="292" y="201"/>
                    <a:pt x="292" y="201"/>
                  </a:cubicBezTo>
                  <a:cubicBezTo>
                    <a:pt x="301" y="203"/>
                    <a:pt x="306" y="210"/>
                    <a:pt x="307" y="217"/>
                  </a:cubicBezTo>
                  <a:cubicBezTo>
                    <a:pt x="307" y="217"/>
                    <a:pt x="307" y="217"/>
                    <a:pt x="307" y="217"/>
                  </a:cubicBezTo>
                  <a:cubicBezTo>
                    <a:pt x="307" y="217"/>
                    <a:pt x="307" y="217"/>
                    <a:pt x="307" y="217"/>
                  </a:cubicBezTo>
                  <a:cubicBezTo>
                    <a:pt x="307" y="217"/>
                    <a:pt x="307" y="217"/>
                    <a:pt x="307" y="217"/>
                  </a:cubicBezTo>
                  <a:cubicBezTo>
                    <a:pt x="307" y="217"/>
                    <a:pt x="307" y="217"/>
                    <a:pt x="307" y="217"/>
                  </a:cubicBezTo>
                  <a:cubicBezTo>
                    <a:pt x="308" y="210"/>
                    <a:pt x="314" y="203"/>
                    <a:pt x="322" y="201"/>
                  </a:cubicBezTo>
                  <a:cubicBezTo>
                    <a:pt x="324" y="201"/>
                    <a:pt x="324" y="201"/>
                    <a:pt x="324" y="201"/>
                  </a:cubicBezTo>
                  <a:cubicBezTo>
                    <a:pt x="324" y="200"/>
                    <a:pt x="324" y="200"/>
                    <a:pt x="324" y="200"/>
                  </a:cubicBezTo>
                  <a:cubicBezTo>
                    <a:pt x="324" y="132"/>
                    <a:pt x="324" y="132"/>
                    <a:pt x="324" y="132"/>
                  </a:cubicBezTo>
                  <a:cubicBezTo>
                    <a:pt x="324" y="123"/>
                    <a:pt x="332" y="115"/>
                    <a:pt x="341" y="115"/>
                  </a:cubicBezTo>
                  <a:cubicBezTo>
                    <a:pt x="341" y="115"/>
                    <a:pt x="341" y="115"/>
                    <a:pt x="341" y="115"/>
                  </a:cubicBezTo>
                  <a:cubicBezTo>
                    <a:pt x="341" y="115"/>
                    <a:pt x="341" y="115"/>
                    <a:pt x="341" y="115"/>
                  </a:cubicBezTo>
                  <a:cubicBezTo>
                    <a:pt x="341" y="73"/>
                    <a:pt x="341" y="73"/>
                    <a:pt x="341" y="73"/>
                  </a:cubicBezTo>
                  <a:cubicBezTo>
                    <a:pt x="342" y="73"/>
                    <a:pt x="342" y="73"/>
                    <a:pt x="343" y="73"/>
                  </a:cubicBezTo>
                  <a:cubicBezTo>
                    <a:pt x="345" y="73"/>
                    <a:pt x="347" y="72"/>
                    <a:pt x="349" y="70"/>
                  </a:cubicBezTo>
                  <a:cubicBezTo>
                    <a:pt x="349" y="84"/>
                    <a:pt x="349" y="84"/>
                    <a:pt x="349" y="84"/>
                  </a:cubicBezTo>
                  <a:cubicBezTo>
                    <a:pt x="355" y="84"/>
                    <a:pt x="355" y="84"/>
                    <a:pt x="355" y="84"/>
                  </a:cubicBezTo>
                  <a:cubicBezTo>
                    <a:pt x="355" y="136"/>
                    <a:pt x="355" y="136"/>
                    <a:pt x="355" y="136"/>
                  </a:cubicBezTo>
                  <a:cubicBezTo>
                    <a:pt x="360" y="136"/>
                    <a:pt x="360" y="136"/>
                    <a:pt x="360" y="136"/>
                  </a:cubicBezTo>
                  <a:cubicBezTo>
                    <a:pt x="360" y="142"/>
                    <a:pt x="360" y="142"/>
                    <a:pt x="360" y="142"/>
                  </a:cubicBezTo>
                  <a:cubicBezTo>
                    <a:pt x="384" y="142"/>
                    <a:pt x="384" y="142"/>
                    <a:pt x="384" y="142"/>
                  </a:cubicBezTo>
                  <a:cubicBezTo>
                    <a:pt x="384" y="136"/>
                    <a:pt x="384" y="136"/>
                    <a:pt x="384" y="136"/>
                  </a:cubicBezTo>
                  <a:cubicBezTo>
                    <a:pt x="389" y="136"/>
                    <a:pt x="389" y="136"/>
                    <a:pt x="389" y="136"/>
                  </a:cubicBezTo>
                  <a:cubicBezTo>
                    <a:pt x="389" y="84"/>
                    <a:pt x="389" y="84"/>
                    <a:pt x="389" y="84"/>
                  </a:cubicBezTo>
                  <a:cubicBezTo>
                    <a:pt x="396" y="84"/>
                    <a:pt x="396" y="84"/>
                    <a:pt x="396" y="84"/>
                  </a:cubicBezTo>
                  <a:cubicBezTo>
                    <a:pt x="396" y="104"/>
                    <a:pt x="396" y="104"/>
                    <a:pt x="396" y="104"/>
                  </a:cubicBezTo>
                  <a:cubicBezTo>
                    <a:pt x="436" y="104"/>
                    <a:pt x="436" y="104"/>
                    <a:pt x="436" y="104"/>
                  </a:cubicBezTo>
                  <a:cubicBezTo>
                    <a:pt x="436" y="126"/>
                    <a:pt x="436" y="126"/>
                    <a:pt x="436" y="126"/>
                  </a:cubicBezTo>
                  <a:cubicBezTo>
                    <a:pt x="436" y="126"/>
                    <a:pt x="439" y="156"/>
                    <a:pt x="466" y="156"/>
                  </a:cubicBezTo>
                  <a:cubicBezTo>
                    <a:pt x="469" y="156"/>
                    <a:pt x="472" y="156"/>
                    <a:pt x="472" y="156"/>
                  </a:cubicBezTo>
                  <a:cubicBezTo>
                    <a:pt x="472" y="156"/>
                    <a:pt x="472" y="169"/>
                    <a:pt x="472" y="173"/>
                  </a:cubicBezTo>
                  <a:cubicBezTo>
                    <a:pt x="472" y="177"/>
                    <a:pt x="479" y="199"/>
                    <a:pt x="506" y="199"/>
                  </a:cubicBezTo>
                  <a:cubicBezTo>
                    <a:pt x="528" y="199"/>
                    <a:pt x="540" y="178"/>
                    <a:pt x="540" y="173"/>
                  </a:cubicBezTo>
                  <a:cubicBezTo>
                    <a:pt x="540" y="167"/>
                    <a:pt x="540" y="156"/>
                    <a:pt x="540" y="156"/>
                  </a:cubicBezTo>
                  <a:cubicBezTo>
                    <a:pt x="551" y="156"/>
                    <a:pt x="551" y="156"/>
                    <a:pt x="551" y="156"/>
                  </a:cubicBezTo>
                  <a:cubicBezTo>
                    <a:pt x="551" y="84"/>
                    <a:pt x="551" y="84"/>
                    <a:pt x="551" y="84"/>
                  </a:cubicBezTo>
                  <a:cubicBezTo>
                    <a:pt x="552" y="84"/>
                    <a:pt x="552" y="84"/>
                    <a:pt x="552" y="84"/>
                  </a:cubicBezTo>
                  <a:cubicBezTo>
                    <a:pt x="552" y="97"/>
                    <a:pt x="552" y="97"/>
                    <a:pt x="552" y="97"/>
                  </a:cubicBezTo>
                  <a:cubicBezTo>
                    <a:pt x="552" y="101"/>
                    <a:pt x="552" y="108"/>
                    <a:pt x="552" y="113"/>
                  </a:cubicBezTo>
                  <a:cubicBezTo>
                    <a:pt x="552" y="126"/>
                    <a:pt x="552" y="126"/>
                    <a:pt x="552" y="126"/>
                  </a:cubicBezTo>
                  <a:cubicBezTo>
                    <a:pt x="552" y="130"/>
                    <a:pt x="555" y="135"/>
                    <a:pt x="559" y="136"/>
                  </a:cubicBezTo>
                  <a:cubicBezTo>
                    <a:pt x="559" y="136"/>
                    <a:pt x="559" y="136"/>
                    <a:pt x="559" y="136"/>
                  </a:cubicBezTo>
                  <a:cubicBezTo>
                    <a:pt x="559" y="176"/>
                    <a:pt x="559" y="176"/>
                    <a:pt x="559" y="176"/>
                  </a:cubicBezTo>
                  <a:cubicBezTo>
                    <a:pt x="575" y="185"/>
                    <a:pt x="575" y="185"/>
                    <a:pt x="575" y="185"/>
                  </a:cubicBezTo>
                  <a:cubicBezTo>
                    <a:pt x="590" y="176"/>
                    <a:pt x="590" y="176"/>
                    <a:pt x="590" y="176"/>
                  </a:cubicBezTo>
                  <a:cubicBezTo>
                    <a:pt x="590" y="140"/>
                    <a:pt x="590" y="140"/>
                    <a:pt x="590" y="140"/>
                  </a:cubicBezTo>
                  <a:cubicBezTo>
                    <a:pt x="592" y="139"/>
                    <a:pt x="593" y="139"/>
                    <a:pt x="593" y="139"/>
                  </a:cubicBezTo>
                  <a:cubicBezTo>
                    <a:pt x="599" y="137"/>
                    <a:pt x="599" y="137"/>
                    <a:pt x="599" y="137"/>
                  </a:cubicBezTo>
                  <a:cubicBezTo>
                    <a:pt x="599" y="156"/>
                    <a:pt x="599" y="156"/>
                    <a:pt x="599" y="156"/>
                  </a:cubicBezTo>
                  <a:cubicBezTo>
                    <a:pt x="637" y="156"/>
                    <a:pt x="637" y="156"/>
                    <a:pt x="637" y="156"/>
                  </a:cubicBezTo>
                  <a:cubicBezTo>
                    <a:pt x="637" y="136"/>
                    <a:pt x="637" y="136"/>
                    <a:pt x="637" y="136"/>
                  </a:cubicBezTo>
                  <a:cubicBezTo>
                    <a:pt x="672" y="136"/>
                    <a:pt x="672" y="136"/>
                    <a:pt x="672" y="136"/>
                  </a:cubicBezTo>
                  <a:cubicBezTo>
                    <a:pt x="672" y="105"/>
                    <a:pt x="672" y="105"/>
                    <a:pt x="672" y="105"/>
                  </a:cubicBezTo>
                  <a:cubicBezTo>
                    <a:pt x="672" y="105"/>
                    <a:pt x="672" y="105"/>
                    <a:pt x="672" y="105"/>
                  </a:cubicBezTo>
                  <a:cubicBezTo>
                    <a:pt x="672" y="104"/>
                    <a:pt x="674" y="104"/>
                    <a:pt x="677" y="104"/>
                  </a:cubicBezTo>
                  <a:cubicBezTo>
                    <a:pt x="680" y="104"/>
                    <a:pt x="682" y="103"/>
                    <a:pt x="683" y="103"/>
                  </a:cubicBezTo>
                  <a:cubicBezTo>
                    <a:pt x="683" y="209"/>
                    <a:pt x="683" y="209"/>
                    <a:pt x="683" y="209"/>
                  </a:cubicBezTo>
                  <a:cubicBezTo>
                    <a:pt x="692" y="218"/>
                    <a:pt x="692" y="218"/>
                    <a:pt x="692" y="218"/>
                  </a:cubicBezTo>
                  <a:cubicBezTo>
                    <a:pt x="730" y="218"/>
                    <a:pt x="730" y="218"/>
                    <a:pt x="730" y="218"/>
                  </a:cubicBezTo>
                  <a:cubicBezTo>
                    <a:pt x="739" y="209"/>
                    <a:pt x="739" y="209"/>
                    <a:pt x="739" y="209"/>
                  </a:cubicBezTo>
                  <a:cubicBezTo>
                    <a:pt x="739" y="132"/>
                    <a:pt x="739" y="132"/>
                    <a:pt x="739" y="132"/>
                  </a:cubicBezTo>
                  <a:cubicBezTo>
                    <a:pt x="746" y="132"/>
                    <a:pt x="746" y="132"/>
                    <a:pt x="746" y="132"/>
                  </a:cubicBezTo>
                  <a:cubicBezTo>
                    <a:pt x="747" y="132"/>
                    <a:pt x="749" y="132"/>
                    <a:pt x="750" y="132"/>
                  </a:cubicBezTo>
                  <a:cubicBezTo>
                    <a:pt x="750" y="169"/>
                    <a:pt x="750" y="169"/>
                    <a:pt x="750" y="169"/>
                  </a:cubicBezTo>
                  <a:cubicBezTo>
                    <a:pt x="783" y="169"/>
                    <a:pt x="783" y="169"/>
                    <a:pt x="783" y="169"/>
                  </a:cubicBezTo>
                  <a:cubicBezTo>
                    <a:pt x="789" y="163"/>
                    <a:pt x="789" y="163"/>
                    <a:pt x="789" y="163"/>
                  </a:cubicBezTo>
                  <a:cubicBezTo>
                    <a:pt x="789" y="155"/>
                    <a:pt x="789" y="155"/>
                    <a:pt x="789" y="155"/>
                  </a:cubicBezTo>
                  <a:cubicBezTo>
                    <a:pt x="789" y="155"/>
                    <a:pt x="789" y="155"/>
                    <a:pt x="790" y="155"/>
                  </a:cubicBezTo>
                  <a:cubicBezTo>
                    <a:pt x="790" y="155"/>
                    <a:pt x="791" y="155"/>
                    <a:pt x="791" y="154"/>
                  </a:cubicBezTo>
                  <a:cubicBezTo>
                    <a:pt x="791" y="154"/>
                    <a:pt x="792" y="154"/>
                    <a:pt x="794" y="154"/>
                  </a:cubicBezTo>
                  <a:cubicBezTo>
                    <a:pt x="795" y="154"/>
                    <a:pt x="796" y="153"/>
                    <a:pt x="796" y="152"/>
                  </a:cubicBezTo>
                  <a:cubicBezTo>
                    <a:pt x="796" y="152"/>
                    <a:pt x="797" y="152"/>
                    <a:pt x="797" y="151"/>
                  </a:cubicBezTo>
                  <a:cubicBezTo>
                    <a:pt x="797" y="151"/>
                    <a:pt x="797" y="151"/>
                    <a:pt x="797" y="151"/>
                  </a:cubicBezTo>
                  <a:cubicBezTo>
                    <a:pt x="805" y="159"/>
                    <a:pt x="805" y="159"/>
                    <a:pt x="805" y="159"/>
                  </a:cubicBezTo>
                  <a:cubicBezTo>
                    <a:pt x="835" y="160"/>
                    <a:pt x="835" y="160"/>
                    <a:pt x="835" y="160"/>
                  </a:cubicBezTo>
                  <a:cubicBezTo>
                    <a:pt x="835" y="152"/>
                    <a:pt x="835" y="152"/>
                    <a:pt x="835" y="152"/>
                  </a:cubicBezTo>
                  <a:cubicBezTo>
                    <a:pt x="835" y="151"/>
                    <a:pt x="836" y="151"/>
                    <a:pt x="836" y="151"/>
                  </a:cubicBezTo>
                  <a:cubicBezTo>
                    <a:pt x="837" y="151"/>
                    <a:pt x="839" y="148"/>
                    <a:pt x="839" y="144"/>
                  </a:cubicBezTo>
                  <a:cubicBezTo>
                    <a:pt x="843" y="144"/>
                    <a:pt x="843" y="144"/>
                    <a:pt x="843" y="144"/>
                  </a:cubicBezTo>
                  <a:cubicBezTo>
                    <a:pt x="843" y="169"/>
                    <a:pt x="843" y="169"/>
                    <a:pt x="843" y="169"/>
                  </a:cubicBezTo>
                  <a:cubicBezTo>
                    <a:pt x="877" y="168"/>
                    <a:pt x="877" y="168"/>
                    <a:pt x="877" y="168"/>
                  </a:cubicBezTo>
                  <a:cubicBezTo>
                    <a:pt x="877" y="119"/>
                    <a:pt x="877" y="119"/>
                    <a:pt x="877" y="119"/>
                  </a:cubicBezTo>
                  <a:cubicBezTo>
                    <a:pt x="888" y="119"/>
                    <a:pt x="888" y="119"/>
                    <a:pt x="888" y="119"/>
                  </a:cubicBezTo>
                  <a:cubicBezTo>
                    <a:pt x="892" y="119"/>
                    <a:pt x="896" y="119"/>
                    <a:pt x="896" y="119"/>
                  </a:cubicBezTo>
                  <a:cubicBezTo>
                    <a:pt x="896" y="118"/>
                    <a:pt x="898" y="118"/>
                    <a:pt x="901" y="118"/>
                  </a:cubicBezTo>
                  <a:cubicBezTo>
                    <a:pt x="903" y="118"/>
                    <a:pt x="906" y="115"/>
                    <a:pt x="906" y="110"/>
                  </a:cubicBezTo>
                  <a:cubicBezTo>
                    <a:pt x="906" y="93"/>
                    <a:pt x="906" y="93"/>
                    <a:pt x="906" y="93"/>
                  </a:cubicBezTo>
                  <a:cubicBezTo>
                    <a:pt x="913" y="93"/>
                    <a:pt x="913" y="93"/>
                    <a:pt x="913" y="93"/>
                  </a:cubicBezTo>
                  <a:cubicBezTo>
                    <a:pt x="913" y="190"/>
                    <a:pt x="913" y="190"/>
                    <a:pt x="913" y="190"/>
                  </a:cubicBezTo>
                  <a:cubicBezTo>
                    <a:pt x="920" y="190"/>
                    <a:pt x="920" y="190"/>
                    <a:pt x="920" y="190"/>
                  </a:cubicBezTo>
                  <a:cubicBezTo>
                    <a:pt x="920" y="194"/>
                    <a:pt x="920" y="194"/>
                    <a:pt x="920" y="194"/>
                  </a:cubicBezTo>
                  <a:cubicBezTo>
                    <a:pt x="938" y="195"/>
                    <a:pt x="938" y="195"/>
                    <a:pt x="938" y="195"/>
                  </a:cubicBezTo>
                  <a:cubicBezTo>
                    <a:pt x="938" y="190"/>
                    <a:pt x="938" y="190"/>
                    <a:pt x="938" y="190"/>
                  </a:cubicBezTo>
                  <a:cubicBezTo>
                    <a:pt x="945" y="190"/>
                    <a:pt x="945" y="190"/>
                    <a:pt x="945" y="190"/>
                  </a:cubicBezTo>
                  <a:cubicBezTo>
                    <a:pt x="945" y="146"/>
                    <a:pt x="945" y="146"/>
                    <a:pt x="945" y="146"/>
                  </a:cubicBezTo>
                  <a:cubicBezTo>
                    <a:pt x="966" y="146"/>
                    <a:pt x="966" y="146"/>
                    <a:pt x="966" y="146"/>
                  </a:cubicBezTo>
                  <a:cubicBezTo>
                    <a:pt x="966" y="110"/>
                    <a:pt x="966" y="110"/>
                    <a:pt x="966" y="110"/>
                  </a:cubicBezTo>
                  <a:cubicBezTo>
                    <a:pt x="975" y="110"/>
                    <a:pt x="975" y="110"/>
                    <a:pt x="975" y="110"/>
                  </a:cubicBezTo>
                  <a:cubicBezTo>
                    <a:pt x="975" y="106"/>
                    <a:pt x="975" y="106"/>
                    <a:pt x="975" y="106"/>
                  </a:cubicBezTo>
                  <a:cubicBezTo>
                    <a:pt x="976" y="105"/>
                    <a:pt x="977" y="105"/>
                    <a:pt x="978" y="104"/>
                  </a:cubicBezTo>
                  <a:cubicBezTo>
                    <a:pt x="980" y="103"/>
                    <a:pt x="980" y="103"/>
                    <a:pt x="980" y="103"/>
                  </a:cubicBezTo>
                  <a:cubicBezTo>
                    <a:pt x="984" y="102"/>
                    <a:pt x="987" y="97"/>
                    <a:pt x="987" y="93"/>
                  </a:cubicBezTo>
                  <a:cubicBezTo>
                    <a:pt x="995" y="93"/>
                    <a:pt x="995" y="93"/>
                    <a:pt x="995" y="93"/>
                  </a:cubicBezTo>
                  <a:cubicBezTo>
                    <a:pt x="995" y="110"/>
                    <a:pt x="995" y="110"/>
                    <a:pt x="995" y="110"/>
                  </a:cubicBezTo>
                  <a:cubicBezTo>
                    <a:pt x="995" y="110"/>
                    <a:pt x="995" y="111"/>
                    <a:pt x="995" y="111"/>
                  </a:cubicBezTo>
                  <a:cubicBezTo>
                    <a:pt x="995" y="230"/>
                    <a:pt x="995" y="230"/>
                    <a:pt x="995" y="230"/>
                  </a:cubicBezTo>
                  <a:cubicBezTo>
                    <a:pt x="1041" y="230"/>
                    <a:pt x="1041" y="230"/>
                    <a:pt x="1041" y="230"/>
                  </a:cubicBezTo>
                  <a:cubicBezTo>
                    <a:pt x="1041" y="122"/>
                    <a:pt x="1041" y="122"/>
                    <a:pt x="1041" y="122"/>
                  </a:cubicBezTo>
                  <a:cubicBezTo>
                    <a:pt x="1044" y="121"/>
                    <a:pt x="1046" y="120"/>
                    <a:pt x="1047" y="120"/>
                  </a:cubicBezTo>
                  <a:cubicBezTo>
                    <a:pt x="1049" y="118"/>
                    <a:pt x="1051" y="117"/>
                    <a:pt x="1052" y="117"/>
                  </a:cubicBezTo>
                  <a:cubicBezTo>
                    <a:pt x="1054" y="117"/>
                    <a:pt x="1054" y="114"/>
                    <a:pt x="1055" y="110"/>
                  </a:cubicBezTo>
                  <a:cubicBezTo>
                    <a:pt x="1058" y="110"/>
                    <a:pt x="1058" y="110"/>
                    <a:pt x="1058" y="110"/>
                  </a:cubicBezTo>
                  <a:cubicBezTo>
                    <a:pt x="1058" y="162"/>
                    <a:pt x="1058" y="162"/>
                    <a:pt x="1058" y="162"/>
                  </a:cubicBezTo>
                  <a:cubicBezTo>
                    <a:pt x="1103" y="162"/>
                    <a:pt x="1103" y="162"/>
                    <a:pt x="1103" y="162"/>
                  </a:cubicBezTo>
                  <a:cubicBezTo>
                    <a:pt x="1103" y="110"/>
                    <a:pt x="1103" y="110"/>
                    <a:pt x="1103" y="110"/>
                  </a:cubicBezTo>
                  <a:cubicBezTo>
                    <a:pt x="1108" y="110"/>
                    <a:pt x="1108" y="110"/>
                    <a:pt x="1108" y="110"/>
                  </a:cubicBezTo>
                  <a:cubicBezTo>
                    <a:pt x="1108" y="95"/>
                    <a:pt x="1108" y="95"/>
                    <a:pt x="1108" y="95"/>
                  </a:cubicBezTo>
                  <a:cubicBezTo>
                    <a:pt x="1117" y="95"/>
                    <a:pt x="1117" y="95"/>
                    <a:pt x="1117" y="95"/>
                  </a:cubicBezTo>
                  <a:cubicBezTo>
                    <a:pt x="1129" y="107"/>
                    <a:pt x="1129" y="107"/>
                    <a:pt x="1129" y="107"/>
                  </a:cubicBezTo>
                  <a:cubicBezTo>
                    <a:pt x="1139" y="107"/>
                    <a:pt x="1139" y="107"/>
                    <a:pt x="1139" y="107"/>
                  </a:cubicBezTo>
                  <a:cubicBezTo>
                    <a:pt x="1139" y="129"/>
                    <a:pt x="1139" y="129"/>
                    <a:pt x="1139" y="129"/>
                  </a:cubicBezTo>
                  <a:cubicBezTo>
                    <a:pt x="1150" y="129"/>
                    <a:pt x="1150" y="129"/>
                    <a:pt x="1150" y="129"/>
                  </a:cubicBezTo>
                  <a:cubicBezTo>
                    <a:pt x="1150" y="135"/>
                    <a:pt x="1150" y="135"/>
                    <a:pt x="1150" y="135"/>
                  </a:cubicBezTo>
                  <a:cubicBezTo>
                    <a:pt x="1173" y="135"/>
                    <a:pt x="1173" y="135"/>
                    <a:pt x="1173" y="135"/>
                  </a:cubicBezTo>
                  <a:cubicBezTo>
                    <a:pt x="1173" y="129"/>
                    <a:pt x="1173" y="129"/>
                    <a:pt x="1173" y="129"/>
                  </a:cubicBezTo>
                  <a:cubicBezTo>
                    <a:pt x="1184" y="129"/>
                    <a:pt x="1184" y="129"/>
                    <a:pt x="1184" y="129"/>
                  </a:cubicBezTo>
                  <a:cubicBezTo>
                    <a:pt x="1184" y="96"/>
                    <a:pt x="1184" y="96"/>
                    <a:pt x="1184" y="96"/>
                  </a:cubicBezTo>
                  <a:cubicBezTo>
                    <a:pt x="1201" y="96"/>
                    <a:pt x="1201" y="96"/>
                    <a:pt x="1201" y="96"/>
                  </a:cubicBezTo>
                  <a:cubicBezTo>
                    <a:pt x="1209" y="106"/>
                    <a:pt x="1209" y="106"/>
                    <a:pt x="1209" y="106"/>
                  </a:cubicBezTo>
                  <a:cubicBezTo>
                    <a:pt x="1209" y="106"/>
                    <a:pt x="1209" y="106"/>
                    <a:pt x="1209" y="106"/>
                  </a:cubicBezTo>
                  <a:cubicBezTo>
                    <a:pt x="1209" y="121"/>
                    <a:pt x="1209" y="121"/>
                    <a:pt x="1209" y="121"/>
                  </a:cubicBezTo>
                  <a:cubicBezTo>
                    <a:pt x="1215" y="127"/>
                    <a:pt x="1215" y="127"/>
                    <a:pt x="1215" y="127"/>
                  </a:cubicBezTo>
                  <a:cubicBezTo>
                    <a:pt x="1215" y="106"/>
                    <a:pt x="1215" y="106"/>
                    <a:pt x="1215" y="106"/>
                  </a:cubicBezTo>
                  <a:cubicBezTo>
                    <a:pt x="1217" y="106"/>
                    <a:pt x="1217" y="106"/>
                    <a:pt x="1217" y="106"/>
                  </a:cubicBezTo>
                  <a:cubicBezTo>
                    <a:pt x="1217" y="135"/>
                    <a:pt x="1217" y="135"/>
                    <a:pt x="1217" y="135"/>
                  </a:cubicBezTo>
                  <a:cubicBezTo>
                    <a:pt x="1223" y="140"/>
                    <a:pt x="1223" y="140"/>
                    <a:pt x="1223" y="140"/>
                  </a:cubicBezTo>
                  <a:cubicBezTo>
                    <a:pt x="1223" y="106"/>
                    <a:pt x="1223" y="106"/>
                    <a:pt x="1223" y="106"/>
                  </a:cubicBezTo>
                  <a:cubicBezTo>
                    <a:pt x="1225" y="106"/>
                    <a:pt x="1225" y="106"/>
                    <a:pt x="1225" y="106"/>
                  </a:cubicBezTo>
                  <a:cubicBezTo>
                    <a:pt x="1225" y="146"/>
                    <a:pt x="1225" y="146"/>
                    <a:pt x="1225" y="146"/>
                  </a:cubicBezTo>
                  <a:cubicBezTo>
                    <a:pt x="1231" y="146"/>
                    <a:pt x="1231" y="146"/>
                    <a:pt x="1231" y="146"/>
                  </a:cubicBezTo>
                  <a:cubicBezTo>
                    <a:pt x="1231" y="106"/>
                    <a:pt x="1231" y="106"/>
                    <a:pt x="1231" y="106"/>
                  </a:cubicBezTo>
                  <a:cubicBezTo>
                    <a:pt x="1233" y="106"/>
                    <a:pt x="1233" y="106"/>
                    <a:pt x="1233" y="106"/>
                  </a:cubicBezTo>
                  <a:cubicBezTo>
                    <a:pt x="1233" y="146"/>
                    <a:pt x="1233" y="146"/>
                    <a:pt x="1233" y="146"/>
                  </a:cubicBezTo>
                  <a:cubicBezTo>
                    <a:pt x="1239" y="146"/>
                    <a:pt x="1239" y="146"/>
                    <a:pt x="1239" y="146"/>
                  </a:cubicBezTo>
                  <a:cubicBezTo>
                    <a:pt x="1239" y="106"/>
                    <a:pt x="1239" y="106"/>
                    <a:pt x="1239" y="106"/>
                  </a:cubicBezTo>
                  <a:cubicBezTo>
                    <a:pt x="1240" y="106"/>
                    <a:pt x="1240" y="106"/>
                    <a:pt x="1240" y="106"/>
                  </a:cubicBezTo>
                  <a:cubicBezTo>
                    <a:pt x="1240" y="140"/>
                    <a:pt x="1240" y="140"/>
                    <a:pt x="1240" y="140"/>
                  </a:cubicBezTo>
                  <a:cubicBezTo>
                    <a:pt x="1246" y="135"/>
                    <a:pt x="1246" y="135"/>
                    <a:pt x="1246" y="135"/>
                  </a:cubicBezTo>
                  <a:cubicBezTo>
                    <a:pt x="1246" y="106"/>
                    <a:pt x="1246" y="106"/>
                    <a:pt x="1246" y="106"/>
                  </a:cubicBezTo>
                  <a:cubicBezTo>
                    <a:pt x="1248" y="106"/>
                    <a:pt x="1248" y="106"/>
                    <a:pt x="1248" y="106"/>
                  </a:cubicBezTo>
                  <a:cubicBezTo>
                    <a:pt x="1248" y="127"/>
                    <a:pt x="1248" y="127"/>
                    <a:pt x="1248" y="127"/>
                  </a:cubicBezTo>
                  <a:cubicBezTo>
                    <a:pt x="1254" y="122"/>
                    <a:pt x="1254" y="122"/>
                    <a:pt x="1254" y="122"/>
                  </a:cubicBezTo>
                  <a:cubicBezTo>
                    <a:pt x="1254" y="106"/>
                    <a:pt x="1254" y="106"/>
                    <a:pt x="1254" y="106"/>
                  </a:cubicBezTo>
                  <a:cubicBezTo>
                    <a:pt x="1262" y="96"/>
                    <a:pt x="1262" y="96"/>
                    <a:pt x="1262" y="96"/>
                  </a:cubicBezTo>
                  <a:cubicBezTo>
                    <a:pt x="1262" y="68"/>
                    <a:pt x="1262" y="68"/>
                    <a:pt x="1262" y="68"/>
                  </a:cubicBezTo>
                  <a:cubicBezTo>
                    <a:pt x="1271" y="68"/>
                    <a:pt x="1271" y="68"/>
                    <a:pt x="1271" y="68"/>
                  </a:cubicBezTo>
                  <a:cubicBezTo>
                    <a:pt x="1271" y="108"/>
                    <a:pt x="1271" y="108"/>
                    <a:pt x="1271" y="108"/>
                  </a:cubicBezTo>
                  <a:cubicBezTo>
                    <a:pt x="1279" y="114"/>
                    <a:pt x="1279" y="114"/>
                    <a:pt x="1279" y="114"/>
                  </a:cubicBezTo>
                  <a:cubicBezTo>
                    <a:pt x="1286" y="114"/>
                    <a:pt x="1286" y="114"/>
                    <a:pt x="1286" y="114"/>
                  </a:cubicBezTo>
                  <a:cubicBezTo>
                    <a:pt x="1286" y="144"/>
                    <a:pt x="1286" y="144"/>
                    <a:pt x="1286" y="144"/>
                  </a:cubicBezTo>
                  <a:cubicBezTo>
                    <a:pt x="1297" y="144"/>
                    <a:pt x="1297" y="144"/>
                    <a:pt x="1297" y="144"/>
                  </a:cubicBezTo>
                  <a:cubicBezTo>
                    <a:pt x="1297" y="171"/>
                    <a:pt x="1297" y="171"/>
                    <a:pt x="1297" y="171"/>
                  </a:cubicBezTo>
                  <a:cubicBezTo>
                    <a:pt x="1320" y="171"/>
                    <a:pt x="1320" y="171"/>
                    <a:pt x="1320" y="171"/>
                  </a:cubicBezTo>
                  <a:cubicBezTo>
                    <a:pt x="1320" y="144"/>
                    <a:pt x="1320" y="144"/>
                    <a:pt x="1320" y="144"/>
                  </a:cubicBezTo>
                  <a:cubicBezTo>
                    <a:pt x="1333" y="144"/>
                    <a:pt x="1333" y="144"/>
                    <a:pt x="1333" y="144"/>
                  </a:cubicBezTo>
                  <a:cubicBezTo>
                    <a:pt x="1333" y="114"/>
                    <a:pt x="1333" y="114"/>
                    <a:pt x="1333" y="114"/>
                  </a:cubicBezTo>
                  <a:cubicBezTo>
                    <a:pt x="1340" y="114"/>
                    <a:pt x="1340" y="114"/>
                    <a:pt x="1340" y="114"/>
                  </a:cubicBezTo>
                  <a:cubicBezTo>
                    <a:pt x="1347" y="107"/>
                    <a:pt x="1347" y="107"/>
                    <a:pt x="1347" y="107"/>
                  </a:cubicBezTo>
                  <a:cubicBezTo>
                    <a:pt x="1347" y="48"/>
                    <a:pt x="1347" y="48"/>
                    <a:pt x="1347" y="48"/>
                  </a:cubicBezTo>
                  <a:cubicBezTo>
                    <a:pt x="1349" y="48"/>
                    <a:pt x="1350" y="49"/>
                    <a:pt x="1350" y="50"/>
                  </a:cubicBezTo>
                  <a:cubicBezTo>
                    <a:pt x="1350" y="50"/>
                    <a:pt x="1351" y="51"/>
                    <a:pt x="1352" y="51"/>
                  </a:cubicBezTo>
                  <a:cubicBezTo>
                    <a:pt x="1354" y="51"/>
                    <a:pt x="1355" y="51"/>
                    <a:pt x="1355" y="52"/>
                  </a:cubicBezTo>
                  <a:cubicBezTo>
                    <a:pt x="1355" y="53"/>
                    <a:pt x="1356" y="53"/>
                    <a:pt x="1357" y="53"/>
                  </a:cubicBezTo>
                  <a:cubicBezTo>
                    <a:pt x="1358" y="53"/>
                    <a:pt x="1359" y="53"/>
                    <a:pt x="1359" y="52"/>
                  </a:cubicBezTo>
                  <a:cubicBezTo>
                    <a:pt x="1359" y="51"/>
                    <a:pt x="1359" y="51"/>
                    <a:pt x="1360" y="51"/>
                  </a:cubicBezTo>
                  <a:cubicBezTo>
                    <a:pt x="1360" y="51"/>
                    <a:pt x="1361" y="50"/>
                    <a:pt x="1361" y="50"/>
                  </a:cubicBezTo>
                  <a:cubicBezTo>
                    <a:pt x="1361" y="49"/>
                    <a:pt x="1363" y="48"/>
                    <a:pt x="1365" y="48"/>
                  </a:cubicBezTo>
                  <a:cubicBezTo>
                    <a:pt x="1367" y="48"/>
                    <a:pt x="1369" y="45"/>
                    <a:pt x="1369" y="40"/>
                  </a:cubicBezTo>
                  <a:cubicBezTo>
                    <a:pt x="1369" y="36"/>
                    <a:pt x="1369" y="36"/>
                    <a:pt x="1369" y="36"/>
                  </a:cubicBezTo>
                  <a:cubicBezTo>
                    <a:pt x="1369" y="32"/>
                    <a:pt x="1370" y="28"/>
                    <a:pt x="1372" y="28"/>
                  </a:cubicBezTo>
                  <a:cubicBezTo>
                    <a:pt x="1373" y="28"/>
                    <a:pt x="1374" y="29"/>
                    <a:pt x="1374" y="29"/>
                  </a:cubicBezTo>
                  <a:cubicBezTo>
                    <a:pt x="1374" y="30"/>
                    <a:pt x="1375" y="30"/>
                    <a:pt x="1376" y="30"/>
                  </a:cubicBezTo>
                  <a:cubicBezTo>
                    <a:pt x="1376" y="30"/>
                    <a:pt x="1377" y="30"/>
                    <a:pt x="1377" y="29"/>
                  </a:cubicBezTo>
                  <a:cubicBezTo>
                    <a:pt x="1377" y="29"/>
                    <a:pt x="1378" y="28"/>
                    <a:pt x="1379" y="28"/>
                  </a:cubicBezTo>
                  <a:cubicBezTo>
                    <a:pt x="1380" y="28"/>
                    <a:pt x="1381" y="28"/>
                    <a:pt x="1381" y="27"/>
                  </a:cubicBezTo>
                  <a:cubicBezTo>
                    <a:pt x="1381" y="26"/>
                    <a:pt x="1383" y="26"/>
                    <a:pt x="1386" y="26"/>
                  </a:cubicBezTo>
                  <a:cubicBezTo>
                    <a:pt x="1389" y="26"/>
                    <a:pt x="1391" y="27"/>
                    <a:pt x="1391" y="27"/>
                  </a:cubicBezTo>
                  <a:cubicBezTo>
                    <a:pt x="1391" y="28"/>
                    <a:pt x="1392" y="29"/>
                    <a:pt x="1392" y="29"/>
                  </a:cubicBezTo>
                  <a:cubicBezTo>
                    <a:pt x="1393" y="29"/>
                    <a:pt x="1393" y="28"/>
                    <a:pt x="1393" y="27"/>
                  </a:cubicBezTo>
                  <a:cubicBezTo>
                    <a:pt x="1393" y="27"/>
                    <a:pt x="1394" y="26"/>
                    <a:pt x="1396" y="26"/>
                  </a:cubicBezTo>
                  <a:cubicBezTo>
                    <a:pt x="1398" y="26"/>
                    <a:pt x="1399" y="27"/>
                    <a:pt x="1399" y="27"/>
                  </a:cubicBezTo>
                  <a:cubicBezTo>
                    <a:pt x="1399" y="28"/>
                    <a:pt x="1401" y="29"/>
                    <a:pt x="1402" y="29"/>
                  </a:cubicBezTo>
                  <a:cubicBezTo>
                    <a:pt x="1404" y="29"/>
                    <a:pt x="1406" y="30"/>
                    <a:pt x="1406" y="31"/>
                  </a:cubicBezTo>
                  <a:cubicBezTo>
                    <a:pt x="1406" y="33"/>
                    <a:pt x="1406" y="34"/>
                    <a:pt x="1407" y="34"/>
                  </a:cubicBezTo>
                  <a:cubicBezTo>
                    <a:pt x="1408" y="34"/>
                    <a:pt x="1408" y="34"/>
                    <a:pt x="1408" y="35"/>
                  </a:cubicBezTo>
                  <a:cubicBezTo>
                    <a:pt x="1408" y="36"/>
                    <a:pt x="1409" y="36"/>
                    <a:pt x="1409" y="36"/>
                  </a:cubicBezTo>
                  <a:cubicBezTo>
                    <a:pt x="1410" y="36"/>
                    <a:pt x="1410" y="36"/>
                    <a:pt x="1410" y="35"/>
                  </a:cubicBezTo>
                  <a:cubicBezTo>
                    <a:pt x="1410" y="34"/>
                    <a:pt x="1410" y="33"/>
                    <a:pt x="1410" y="31"/>
                  </a:cubicBezTo>
                  <a:cubicBezTo>
                    <a:pt x="1410" y="30"/>
                    <a:pt x="1410" y="29"/>
                    <a:pt x="1410" y="29"/>
                  </a:cubicBezTo>
                  <a:cubicBezTo>
                    <a:pt x="1410" y="29"/>
                    <a:pt x="1413" y="29"/>
                    <a:pt x="1417" y="29"/>
                  </a:cubicBezTo>
                  <a:cubicBezTo>
                    <a:pt x="1420" y="29"/>
                    <a:pt x="1423" y="28"/>
                    <a:pt x="1423" y="27"/>
                  </a:cubicBezTo>
                  <a:cubicBezTo>
                    <a:pt x="1423" y="26"/>
                    <a:pt x="1424" y="25"/>
                    <a:pt x="1425" y="25"/>
                  </a:cubicBezTo>
                  <a:cubicBezTo>
                    <a:pt x="1427" y="25"/>
                    <a:pt x="1428" y="25"/>
                    <a:pt x="1428" y="26"/>
                  </a:cubicBezTo>
                  <a:cubicBezTo>
                    <a:pt x="1428" y="26"/>
                    <a:pt x="1429" y="26"/>
                    <a:pt x="1431" y="26"/>
                  </a:cubicBezTo>
                  <a:cubicBezTo>
                    <a:pt x="1432" y="26"/>
                    <a:pt x="1434" y="28"/>
                    <a:pt x="1434" y="30"/>
                  </a:cubicBezTo>
                  <a:cubicBezTo>
                    <a:pt x="1434" y="32"/>
                    <a:pt x="1435" y="34"/>
                    <a:pt x="1436" y="34"/>
                  </a:cubicBezTo>
                  <a:cubicBezTo>
                    <a:pt x="1436" y="34"/>
                    <a:pt x="1437" y="34"/>
                    <a:pt x="1437" y="35"/>
                  </a:cubicBezTo>
                  <a:cubicBezTo>
                    <a:pt x="1437" y="36"/>
                    <a:pt x="1438" y="37"/>
                    <a:pt x="1438" y="37"/>
                  </a:cubicBezTo>
                  <a:cubicBezTo>
                    <a:pt x="1438" y="37"/>
                    <a:pt x="1439" y="36"/>
                    <a:pt x="1439" y="35"/>
                  </a:cubicBezTo>
                  <a:cubicBezTo>
                    <a:pt x="1439" y="34"/>
                    <a:pt x="1439" y="34"/>
                    <a:pt x="1440" y="34"/>
                  </a:cubicBezTo>
                  <a:cubicBezTo>
                    <a:pt x="1441" y="34"/>
                    <a:pt x="1442" y="35"/>
                    <a:pt x="1442" y="36"/>
                  </a:cubicBezTo>
                  <a:cubicBezTo>
                    <a:pt x="1442" y="38"/>
                    <a:pt x="1444" y="39"/>
                    <a:pt x="1447" y="39"/>
                  </a:cubicBezTo>
                  <a:cubicBezTo>
                    <a:pt x="1451" y="39"/>
                    <a:pt x="1453" y="40"/>
                    <a:pt x="1453" y="41"/>
                  </a:cubicBezTo>
                  <a:cubicBezTo>
                    <a:pt x="1453" y="42"/>
                    <a:pt x="1454" y="43"/>
                    <a:pt x="1454" y="43"/>
                  </a:cubicBezTo>
                  <a:cubicBezTo>
                    <a:pt x="1455" y="43"/>
                    <a:pt x="1455" y="42"/>
                    <a:pt x="1455" y="41"/>
                  </a:cubicBezTo>
                  <a:cubicBezTo>
                    <a:pt x="1455" y="40"/>
                    <a:pt x="1456" y="39"/>
                    <a:pt x="1457" y="39"/>
                  </a:cubicBezTo>
                  <a:cubicBezTo>
                    <a:pt x="1458" y="39"/>
                    <a:pt x="1459" y="40"/>
                    <a:pt x="1459" y="41"/>
                  </a:cubicBezTo>
                  <a:cubicBezTo>
                    <a:pt x="1459" y="43"/>
                    <a:pt x="1461" y="44"/>
                    <a:pt x="1463" y="44"/>
                  </a:cubicBezTo>
                  <a:cubicBezTo>
                    <a:pt x="1464" y="44"/>
                    <a:pt x="1466" y="45"/>
                    <a:pt x="1466" y="46"/>
                  </a:cubicBezTo>
                  <a:cubicBezTo>
                    <a:pt x="1466" y="46"/>
                    <a:pt x="1467" y="47"/>
                    <a:pt x="1468" y="47"/>
                  </a:cubicBezTo>
                  <a:cubicBezTo>
                    <a:pt x="1470" y="47"/>
                    <a:pt x="1471" y="45"/>
                    <a:pt x="1471" y="43"/>
                  </a:cubicBezTo>
                  <a:cubicBezTo>
                    <a:pt x="1471" y="41"/>
                    <a:pt x="1474" y="39"/>
                    <a:pt x="1479" y="39"/>
                  </a:cubicBezTo>
                  <a:cubicBezTo>
                    <a:pt x="1479" y="39"/>
                    <a:pt x="1479" y="39"/>
                    <a:pt x="1479" y="39"/>
                  </a:cubicBezTo>
                  <a:cubicBezTo>
                    <a:pt x="1484" y="39"/>
                    <a:pt x="1487" y="35"/>
                    <a:pt x="1487" y="31"/>
                  </a:cubicBezTo>
                  <a:cubicBezTo>
                    <a:pt x="1487" y="27"/>
                    <a:pt x="1488" y="24"/>
                    <a:pt x="1489" y="24"/>
                  </a:cubicBezTo>
                  <a:cubicBezTo>
                    <a:pt x="1490" y="24"/>
                    <a:pt x="1493" y="24"/>
                    <a:pt x="1497" y="25"/>
                  </a:cubicBezTo>
                  <a:cubicBezTo>
                    <a:pt x="1500" y="25"/>
                    <a:pt x="1503" y="25"/>
                    <a:pt x="1503" y="25"/>
                  </a:cubicBezTo>
                  <a:cubicBezTo>
                    <a:pt x="1503" y="24"/>
                    <a:pt x="1505" y="24"/>
                    <a:pt x="1507" y="24"/>
                  </a:cubicBezTo>
                  <a:cubicBezTo>
                    <a:pt x="1509" y="24"/>
                    <a:pt x="1511" y="25"/>
                    <a:pt x="1511" y="26"/>
                  </a:cubicBezTo>
                  <a:cubicBezTo>
                    <a:pt x="1511" y="27"/>
                    <a:pt x="1512" y="27"/>
                    <a:pt x="1513" y="27"/>
                  </a:cubicBezTo>
                  <a:cubicBezTo>
                    <a:pt x="1515" y="27"/>
                    <a:pt x="1516" y="28"/>
                    <a:pt x="1516" y="29"/>
                  </a:cubicBezTo>
                  <a:cubicBezTo>
                    <a:pt x="1516" y="29"/>
                    <a:pt x="1517" y="30"/>
                    <a:pt x="1518" y="30"/>
                  </a:cubicBezTo>
                  <a:cubicBezTo>
                    <a:pt x="1519" y="30"/>
                    <a:pt x="1520" y="29"/>
                    <a:pt x="1520" y="29"/>
                  </a:cubicBezTo>
                  <a:cubicBezTo>
                    <a:pt x="1520" y="28"/>
                    <a:pt x="1522" y="27"/>
                    <a:pt x="1524" y="27"/>
                  </a:cubicBezTo>
                  <a:cubicBezTo>
                    <a:pt x="1526" y="27"/>
                    <a:pt x="1527" y="26"/>
                    <a:pt x="1527" y="25"/>
                  </a:cubicBezTo>
                  <a:cubicBezTo>
                    <a:pt x="1527" y="23"/>
                    <a:pt x="1529" y="22"/>
                    <a:pt x="1531" y="22"/>
                  </a:cubicBezTo>
                  <a:cubicBezTo>
                    <a:pt x="1533" y="22"/>
                    <a:pt x="1535" y="22"/>
                    <a:pt x="1535" y="23"/>
                  </a:cubicBezTo>
                  <a:cubicBezTo>
                    <a:pt x="1535" y="24"/>
                    <a:pt x="1536" y="24"/>
                    <a:pt x="1537" y="24"/>
                  </a:cubicBezTo>
                  <a:cubicBezTo>
                    <a:pt x="1539" y="24"/>
                    <a:pt x="1540" y="24"/>
                    <a:pt x="1540" y="23"/>
                  </a:cubicBezTo>
                  <a:cubicBezTo>
                    <a:pt x="1540" y="22"/>
                    <a:pt x="1542" y="22"/>
                    <a:pt x="1545" y="22"/>
                  </a:cubicBezTo>
                  <a:cubicBezTo>
                    <a:pt x="1548" y="22"/>
                    <a:pt x="1550" y="23"/>
                    <a:pt x="1550" y="24"/>
                  </a:cubicBezTo>
                  <a:cubicBezTo>
                    <a:pt x="1550" y="25"/>
                    <a:pt x="1552" y="26"/>
                    <a:pt x="1553" y="26"/>
                  </a:cubicBezTo>
                  <a:cubicBezTo>
                    <a:pt x="1555" y="26"/>
                    <a:pt x="1557" y="26"/>
                    <a:pt x="1557" y="26"/>
                  </a:cubicBezTo>
                  <a:cubicBezTo>
                    <a:pt x="1557" y="25"/>
                    <a:pt x="1558" y="25"/>
                    <a:pt x="1559" y="25"/>
                  </a:cubicBezTo>
                  <a:cubicBezTo>
                    <a:pt x="1561" y="25"/>
                    <a:pt x="1562" y="25"/>
                    <a:pt x="1562" y="25"/>
                  </a:cubicBezTo>
                  <a:cubicBezTo>
                    <a:pt x="1562" y="25"/>
                    <a:pt x="1564" y="26"/>
                    <a:pt x="1567" y="26"/>
                  </a:cubicBezTo>
                  <a:cubicBezTo>
                    <a:pt x="1570" y="26"/>
                    <a:pt x="1572" y="25"/>
                    <a:pt x="1572" y="24"/>
                  </a:cubicBezTo>
                  <a:cubicBezTo>
                    <a:pt x="1572" y="24"/>
                    <a:pt x="1575" y="23"/>
                    <a:pt x="1578" y="23"/>
                  </a:cubicBezTo>
                  <a:cubicBezTo>
                    <a:pt x="1582" y="23"/>
                    <a:pt x="1585" y="23"/>
                    <a:pt x="1585" y="24"/>
                  </a:cubicBezTo>
                  <a:cubicBezTo>
                    <a:pt x="1585" y="24"/>
                    <a:pt x="1587" y="24"/>
                    <a:pt x="1589" y="24"/>
                  </a:cubicBezTo>
                  <a:cubicBezTo>
                    <a:pt x="1591" y="25"/>
                    <a:pt x="1593" y="23"/>
                    <a:pt x="1593" y="21"/>
                  </a:cubicBezTo>
                  <a:cubicBezTo>
                    <a:pt x="1593" y="19"/>
                    <a:pt x="1594" y="17"/>
                    <a:pt x="1595" y="17"/>
                  </a:cubicBezTo>
                  <a:cubicBezTo>
                    <a:pt x="1596" y="17"/>
                    <a:pt x="1597" y="18"/>
                    <a:pt x="1597" y="19"/>
                  </a:cubicBezTo>
                  <a:cubicBezTo>
                    <a:pt x="1597" y="19"/>
                    <a:pt x="1599" y="20"/>
                    <a:pt x="1602" y="20"/>
                  </a:cubicBezTo>
                  <a:cubicBezTo>
                    <a:pt x="1604" y="20"/>
                    <a:pt x="1606" y="20"/>
                    <a:pt x="1606" y="19"/>
                  </a:cubicBezTo>
                  <a:cubicBezTo>
                    <a:pt x="1606" y="19"/>
                    <a:pt x="1608" y="18"/>
                    <a:pt x="1609" y="18"/>
                  </a:cubicBezTo>
                  <a:cubicBezTo>
                    <a:pt x="1610" y="18"/>
                    <a:pt x="1611" y="19"/>
                    <a:pt x="1611" y="20"/>
                  </a:cubicBezTo>
                  <a:cubicBezTo>
                    <a:pt x="1612" y="13"/>
                    <a:pt x="1612" y="7"/>
                    <a:pt x="1613" y="0"/>
                  </a:cubicBezTo>
                  <a:lnTo>
                    <a:pt x="0"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66"/>
            <p:cNvSpPr>
              <a:spLocks noEditPoints="1"/>
            </p:cNvSpPr>
            <p:nvPr/>
          </p:nvSpPr>
          <p:spPr bwMode="auto">
            <a:xfrm>
              <a:off x="3291" y="2205"/>
              <a:ext cx="73" cy="88"/>
            </a:xfrm>
            <a:custGeom>
              <a:avLst/>
              <a:gdLst>
                <a:gd name="T0" fmla="*/ 0 w 62"/>
                <a:gd name="T1" fmla="*/ 37 h 74"/>
                <a:gd name="T2" fmla="*/ 3 w 62"/>
                <a:gd name="T3" fmla="*/ 22 h 74"/>
                <a:gd name="T4" fmla="*/ 9 w 62"/>
                <a:gd name="T5" fmla="*/ 10 h 74"/>
                <a:gd name="T6" fmla="*/ 19 w 62"/>
                <a:gd name="T7" fmla="*/ 3 h 74"/>
                <a:gd name="T8" fmla="*/ 31 w 62"/>
                <a:gd name="T9" fmla="*/ 0 h 74"/>
                <a:gd name="T10" fmla="*/ 43 w 62"/>
                <a:gd name="T11" fmla="*/ 3 h 74"/>
                <a:gd name="T12" fmla="*/ 53 w 62"/>
                <a:gd name="T13" fmla="*/ 10 h 74"/>
                <a:gd name="T14" fmla="*/ 59 w 62"/>
                <a:gd name="T15" fmla="*/ 22 h 74"/>
                <a:gd name="T16" fmla="*/ 62 w 62"/>
                <a:gd name="T17" fmla="*/ 37 h 74"/>
                <a:gd name="T18" fmla="*/ 59 w 62"/>
                <a:gd name="T19" fmla="*/ 53 h 74"/>
                <a:gd name="T20" fmla="*/ 53 w 62"/>
                <a:gd name="T21" fmla="*/ 64 h 74"/>
                <a:gd name="T22" fmla="*/ 43 w 62"/>
                <a:gd name="T23" fmla="*/ 72 h 74"/>
                <a:gd name="T24" fmla="*/ 31 w 62"/>
                <a:gd name="T25" fmla="*/ 74 h 74"/>
                <a:gd name="T26" fmla="*/ 19 w 62"/>
                <a:gd name="T27" fmla="*/ 72 h 74"/>
                <a:gd name="T28" fmla="*/ 9 w 62"/>
                <a:gd name="T29" fmla="*/ 64 h 74"/>
                <a:gd name="T30" fmla="*/ 3 w 62"/>
                <a:gd name="T31" fmla="*/ 53 h 74"/>
                <a:gd name="T32" fmla="*/ 0 w 62"/>
                <a:gd name="T33" fmla="*/ 37 h 74"/>
                <a:gd name="T34" fmla="*/ 9 w 62"/>
                <a:gd name="T35" fmla="*/ 37 h 74"/>
                <a:gd name="T36" fmla="*/ 10 w 62"/>
                <a:gd name="T37" fmla="*/ 50 h 74"/>
                <a:gd name="T38" fmla="*/ 15 w 62"/>
                <a:gd name="T39" fmla="*/ 59 h 74"/>
                <a:gd name="T40" fmla="*/ 22 w 62"/>
                <a:gd name="T41" fmla="*/ 64 h 74"/>
                <a:gd name="T42" fmla="*/ 31 w 62"/>
                <a:gd name="T43" fmla="*/ 66 h 74"/>
                <a:gd name="T44" fmla="*/ 40 w 62"/>
                <a:gd name="T45" fmla="*/ 64 h 74"/>
                <a:gd name="T46" fmla="*/ 47 w 62"/>
                <a:gd name="T47" fmla="*/ 59 h 74"/>
                <a:gd name="T48" fmla="*/ 51 w 62"/>
                <a:gd name="T49" fmla="*/ 50 h 74"/>
                <a:gd name="T50" fmla="*/ 53 w 62"/>
                <a:gd name="T51" fmla="*/ 37 h 74"/>
                <a:gd name="T52" fmla="*/ 51 w 62"/>
                <a:gd name="T53" fmla="*/ 25 h 74"/>
                <a:gd name="T54" fmla="*/ 47 w 62"/>
                <a:gd name="T55" fmla="*/ 16 h 74"/>
                <a:gd name="T56" fmla="*/ 40 w 62"/>
                <a:gd name="T57" fmla="*/ 10 h 74"/>
                <a:gd name="T58" fmla="*/ 31 w 62"/>
                <a:gd name="T59" fmla="*/ 8 h 74"/>
                <a:gd name="T60" fmla="*/ 22 w 62"/>
                <a:gd name="T61" fmla="*/ 10 h 74"/>
                <a:gd name="T62" fmla="*/ 15 w 62"/>
                <a:gd name="T63" fmla="*/ 16 h 74"/>
                <a:gd name="T64" fmla="*/ 10 w 62"/>
                <a:gd name="T65" fmla="*/ 25 h 74"/>
                <a:gd name="T66" fmla="*/ 9 w 62"/>
                <a:gd name="T6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74">
                  <a:moveTo>
                    <a:pt x="0" y="37"/>
                  </a:moveTo>
                  <a:cubicBezTo>
                    <a:pt x="0" y="32"/>
                    <a:pt x="1" y="26"/>
                    <a:pt x="3" y="22"/>
                  </a:cubicBezTo>
                  <a:cubicBezTo>
                    <a:pt x="4" y="17"/>
                    <a:pt x="6" y="13"/>
                    <a:pt x="9" y="10"/>
                  </a:cubicBezTo>
                  <a:cubicBezTo>
                    <a:pt x="12" y="7"/>
                    <a:pt x="15" y="5"/>
                    <a:pt x="19" y="3"/>
                  </a:cubicBezTo>
                  <a:cubicBezTo>
                    <a:pt x="22" y="1"/>
                    <a:pt x="27" y="0"/>
                    <a:pt x="31" y="0"/>
                  </a:cubicBezTo>
                  <a:cubicBezTo>
                    <a:pt x="35" y="0"/>
                    <a:pt x="39" y="1"/>
                    <a:pt x="43" y="3"/>
                  </a:cubicBezTo>
                  <a:cubicBezTo>
                    <a:pt x="47" y="5"/>
                    <a:pt x="50" y="7"/>
                    <a:pt x="53" y="10"/>
                  </a:cubicBezTo>
                  <a:cubicBezTo>
                    <a:pt x="56" y="13"/>
                    <a:pt x="58" y="17"/>
                    <a:pt x="59" y="22"/>
                  </a:cubicBezTo>
                  <a:cubicBezTo>
                    <a:pt x="61" y="26"/>
                    <a:pt x="62" y="32"/>
                    <a:pt x="62" y="37"/>
                  </a:cubicBezTo>
                  <a:cubicBezTo>
                    <a:pt x="62" y="43"/>
                    <a:pt x="61" y="48"/>
                    <a:pt x="59" y="53"/>
                  </a:cubicBezTo>
                  <a:cubicBezTo>
                    <a:pt x="58" y="57"/>
                    <a:pt x="56" y="61"/>
                    <a:pt x="53" y="64"/>
                  </a:cubicBezTo>
                  <a:cubicBezTo>
                    <a:pt x="50" y="67"/>
                    <a:pt x="47" y="70"/>
                    <a:pt x="43" y="72"/>
                  </a:cubicBezTo>
                  <a:cubicBezTo>
                    <a:pt x="39" y="73"/>
                    <a:pt x="35" y="74"/>
                    <a:pt x="31" y="74"/>
                  </a:cubicBezTo>
                  <a:cubicBezTo>
                    <a:pt x="27" y="74"/>
                    <a:pt x="22" y="73"/>
                    <a:pt x="19" y="72"/>
                  </a:cubicBezTo>
                  <a:cubicBezTo>
                    <a:pt x="15" y="70"/>
                    <a:pt x="12" y="67"/>
                    <a:pt x="9" y="64"/>
                  </a:cubicBezTo>
                  <a:cubicBezTo>
                    <a:pt x="6" y="61"/>
                    <a:pt x="4" y="57"/>
                    <a:pt x="3" y="53"/>
                  </a:cubicBezTo>
                  <a:cubicBezTo>
                    <a:pt x="1" y="48"/>
                    <a:pt x="0" y="43"/>
                    <a:pt x="0" y="37"/>
                  </a:cubicBezTo>
                  <a:close/>
                  <a:moveTo>
                    <a:pt x="9" y="37"/>
                  </a:moveTo>
                  <a:cubicBezTo>
                    <a:pt x="9" y="42"/>
                    <a:pt x="9" y="46"/>
                    <a:pt x="10" y="50"/>
                  </a:cubicBezTo>
                  <a:cubicBezTo>
                    <a:pt x="11" y="53"/>
                    <a:pt x="13" y="56"/>
                    <a:pt x="15" y="59"/>
                  </a:cubicBezTo>
                  <a:cubicBezTo>
                    <a:pt x="17" y="61"/>
                    <a:pt x="19" y="63"/>
                    <a:pt x="22" y="64"/>
                  </a:cubicBezTo>
                  <a:cubicBezTo>
                    <a:pt x="25" y="66"/>
                    <a:pt x="28" y="66"/>
                    <a:pt x="31" y="66"/>
                  </a:cubicBezTo>
                  <a:cubicBezTo>
                    <a:pt x="34" y="66"/>
                    <a:pt x="37" y="66"/>
                    <a:pt x="40" y="64"/>
                  </a:cubicBezTo>
                  <a:cubicBezTo>
                    <a:pt x="43" y="63"/>
                    <a:pt x="45" y="61"/>
                    <a:pt x="47" y="59"/>
                  </a:cubicBezTo>
                  <a:cubicBezTo>
                    <a:pt x="49" y="56"/>
                    <a:pt x="50" y="53"/>
                    <a:pt x="51" y="50"/>
                  </a:cubicBezTo>
                  <a:cubicBezTo>
                    <a:pt x="52" y="46"/>
                    <a:pt x="53" y="42"/>
                    <a:pt x="53" y="37"/>
                  </a:cubicBezTo>
                  <a:cubicBezTo>
                    <a:pt x="53" y="33"/>
                    <a:pt x="52" y="29"/>
                    <a:pt x="51" y="25"/>
                  </a:cubicBezTo>
                  <a:cubicBezTo>
                    <a:pt x="50" y="21"/>
                    <a:pt x="49" y="18"/>
                    <a:pt x="47" y="16"/>
                  </a:cubicBezTo>
                  <a:cubicBezTo>
                    <a:pt x="45" y="13"/>
                    <a:pt x="43" y="11"/>
                    <a:pt x="40" y="10"/>
                  </a:cubicBezTo>
                  <a:cubicBezTo>
                    <a:pt x="37" y="9"/>
                    <a:pt x="34" y="8"/>
                    <a:pt x="31" y="8"/>
                  </a:cubicBezTo>
                  <a:cubicBezTo>
                    <a:pt x="28" y="8"/>
                    <a:pt x="25" y="9"/>
                    <a:pt x="22" y="10"/>
                  </a:cubicBezTo>
                  <a:cubicBezTo>
                    <a:pt x="19" y="11"/>
                    <a:pt x="17" y="13"/>
                    <a:pt x="15" y="16"/>
                  </a:cubicBezTo>
                  <a:cubicBezTo>
                    <a:pt x="13" y="18"/>
                    <a:pt x="11" y="21"/>
                    <a:pt x="10" y="25"/>
                  </a:cubicBezTo>
                  <a:cubicBezTo>
                    <a:pt x="9" y="29"/>
                    <a:pt x="9" y="33"/>
                    <a:pt x="9" y="37"/>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67"/>
            <p:cNvSpPr>
              <a:spLocks noEditPoints="1"/>
            </p:cNvSpPr>
            <p:nvPr/>
          </p:nvSpPr>
          <p:spPr bwMode="auto">
            <a:xfrm>
              <a:off x="3377" y="2230"/>
              <a:ext cx="54" cy="84"/>
            </a:xfrm>
            <a:custGeom>
              <a:avLst/>
              <a:gdLst>
                <a:gd name="T0" fmla="*/ 0 w 46"/>
                <a:gd name="T1" fmla="*/ 71 h 71"/>
                <a:gd name="T2" fmla="*/ 0 w 46"/>
                <a:gd name="T3" fmla="*/ 1 h 71"/>
                <a:gd name="T4" fmla="*/ 8 w 46"/>
                <a:gd name="T5" fmla="*/ 1 h 71"/>
                <a:gd name="T6" fmla="*/ 8 w 46"/>
                <a:gd name="T7" fmla="*/ 8 h 71"/>
                <a:gd name="T8" fmla="*/ 15 w 46"/>
                <a:gd name="T9" fmla="*/ 2 h 71"/>
                <a:gd name="T10" fmla="*/ 25 w 46"/>
                <a:gd name="T11" fmla="*/ 0 h 71"/>
                <a:gd name="T12" fmla="*/ 33 w 46"/>
                <a:gd name="T13" fmla="*/ 2 h 71"/>
                <a:gd name="T14" fmla="*/ 40 w 46"/>
                <a:gd name="T15" fmla="*/ 6 h 71"/>
                <a:gd name="T16" fmla="*/ 44 w 46"/>
                <a:gd name="T17" fmla="*/ 15 h 71"/>
                <a:gd name="T18" fmla="*/ 46 w 46"/>
                <a:gd name="T19" fmla="*/ 26 h 71"/>
                <a:gd name="T20" fmla="*/ 44 w 46"/>
                <a:gd name="T21" fmla="*/ 38 h 71"/>
                <a:gd name="T22" fmla="*/ 40 w 46"/>
                <a:gd name="T23" fmla="*/ 46 h 71"/>
                <a:gd name="T24" fmla="*/ 33 w 46"/>
                <a:gd name="T25" fmla="*/ 51 h 71"/>
                <a:gd name="T26" fmla="*/ 24 w 46"/>
                <a:gd name="T27" fmla="*/ 52 h 71"/>
                <a:gd name="T28" fmla="*/ 16 w 46"/>
                <a:gd name="T29" fmla="*/ 50 h 71"/>
                <a:gd name="T30" fmla="*/ 8 w 46"/>
                <a:gd name="T31" fmla="*/ 45 h 71"/>
                <a:gd name="T32" fmla="*/ 8 w 46"/>
                <a:gd name="T33" fmla="*/ 71 h 71"/>
                <a:gd name="T34" fmla="*/ 0 w 46"/>
                <a:gd name="T35" fmla="*/ 71 h 71"/>
                <a:gd name="T36" fmla="*/ 8 w 46"/>
                <a:gd name="T37" fmla="*/ 38 h 71"/>
                <a:gd name="T38" fmla="*/ 23 w 46"/>
                <a:gd name="T39" fmla="*/ 46 h 71"/>
                <a:gd name="T40" fmla="*/ 34 w 46"/>
                <a:gd name="T41" fmla="*/ 41 h 71"/>
                <a:gd name="T42" fmla="*/ 38 w 46"/>
                <a:gd name="T43" fmla="*/ 26 h 71"/>
                <a:gd name="T44" fmla="*/ 33 w 46"/>
                <a:gd name="T45" fmla="*/ 12 h 71"/>
                <a:gd name="T46" fmla="*/ 23 w 46"/>
                <a:gd name="T47" fmla="*/ 7 h 71"/>
                <a:gd name="T48" fmla="*/ 15 w 46"/>
                <a:gd name="T49" fmla="*/ 9 h 71"/>
                <a:gd name="T50" fmla="*/ 8 w 46"/>
                <a:gd name="T51" fmla="*/ 15 h 71"/>
                <a:gd name="T52" fmla="*/ 8 w 46"/>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1">
                  <a:moveTo>
                    <a:pt x="0" y="71"/>
                  </a:moveTo>
                  <a:cubicBezTo>
                    <a:pt x="0" y="1"/>
                    <a:pt x="0" y="1"/>
                    <a:pt x="0" y="1"/>
                  </a:cubicBezTo>
                  <a:cubicBezTo>
                    <a:pt x="8" y="1"/>
                    <a:pt x="8" y="1"/>
                    <a:pt x="8" y="1"/>
                  </a:cubicBezTo>
                  <a:cubicBezTo>
                    <a:pt x="8" y="8"/>
                    <a:pt x="8" y="8"/>
                    <a:pt x="8" y="8"/>
                  </a:cubicBezTo>
                  <a:cubicBezTo>
                    <a:pt x="10" y="6"/>
                    <a:pt x="13" y="4"/>
                    <a:pt x="15" y="2"/>
                  </a:cubicBezTo>
                  <a:cubicBezTo>
                    <a:pt x="18" y="1"/>
                    <a:pt x="21" y="0"/>
                    <a:pt x="25" y="0"/>
                  </a:cubicBezTo>
                  <a:cubicBezTo>
                    <a:pt x="28" y="0"/>
                    <a:pt x="31" y="0"/>
                    <a:pt x="33" y="2"/>
                  </a:cubicBezTo>
                  <a:cubicBezTo>
                    <a:pt x="36" y="3"/>
                    <a:pt x="38" y="4"/>
                    <a:pt x="40" y="6"/>
                  </a:cubicBezTo>
                  <a:cubicBezTo>
                    <a:pt x="42" y="9"/>
                    <a:pt x="43" y="11"/>
                    <a:pt x="44" y="15"/>
                  </a:cubicBezTo>
                  <a:cubicBezTo>
                    <a:pt x="45" y="18"/>
                    <a:pt x="46" y="22"/>
                    <a:pt x="46" y="26"/>
                  </a:cubicBezTo>
                  <a:cubicBezTo>
                    <a:pt x="46" y="31"/>
                    <a:pt x="45" y="35"/>
                    <a:pt x="44" y="38"/>
                  </a:cubicBezTo>
                  <a:cubicBezTo>
                    <a:pt x="43" y="41"/>
                    <a:pt x="42" y="44"/>
                    <a:pt x="40" y="46"/>
                  </a:cubicBezTo>
                  <a:cubicBezTo>
                    <a:pt x="38" y="48"/>
                    <a:pt x="35" y="50"/>
                    <a:pt x="33" y="51"/>
                  </a:cubicBezTo>
                  <a:cubicBezTo>
                    <a:pt x="30" y="52"/>
                    <a:pt x="27" y="52"/>
                    <a:pt x="24" y="52"/>
                  </a:cubicBezTo>
                  <a:cubicBezTo>
                    <a:pt x="21" y="52"/>
                    <a:pt x="18" y="52"/>
                    <a:pt x="16" y="50"/>
                  </a:cubicBezTo>
                  <a:cubicBezTo>
                    <a:pt x="13" y="49"/>
                    <a:pt x="11" y="47"/>
                    <a:pt x="8" y="45"/>
                  </a:cubicBezTo>
                  <a:cubicBezTo>
                    <a:pt x="8" y="71"/>
                    <a:pt x="8" y="71"/>
                    <a:pt x="8" y="71"/>
                  </a:cubicBezTo>
                  <a:lnTo>
                    <a:pt x="0" y="71"/>
                  </a:lnTo>
                  <a:close/>
                  <a:moveTo>
                    <a:pt x="8" y="38"/>
                  </a:moveTo>
                  <a:cubicBezTo>
                    <a:pt x="13" y="43"/>
                    <a:pt x="18" y="46"/>
                    <a:pt x="23" y="46"/>
                  </a:cubicBezTo>
                  <a:cubicBezTo>
                    <a:pt x="28" y="46"/>
                    <a:pt x="31" y="44"/>
                    <a:pt x="34" y="41"/>
                  </a:cubicBezTo>
                  <a:cubicBezTo>
                    <a:pt x="36" y="38"/>
                    <a:pt x="38" y="33"/>
                    <a:pt x="38" y="26"/>
                  </a:cubicBezTo>
                  <a:cubicBezTo>
                    <a:pt x="38" y="20"/>
                    <a:pt x="36" y="15"/>
                    <a:pt x="33" y="12"/>
                  </a:cubicBezTo>
                  <a:cubicBezTo>
                    <a:pt x="31" y="9"/>
                    <a:pt x="27" y="7"/>
                    <a:pt x="23" y="7"/>
                  </a:cubicBezTo>
                  <a:cubicBezTo>
                    <a:pt x="20" y="7"/>
                    <a:pt x="18" y="8"/>
                    <a:pt x="15" y="9"/>
                  </a:cubicBezTo>
                  <a:cubicBezTo>
                    <a:pt x="13" y="11"/>
                    <a:pt x="11"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68"/>
            <p:cNvSpPr>
              <a:spLocks noEditPoints="1"/>
            </p:cNvSpPr>
            <p:nvPr/>
          </p:nvSpPr>
          <p:spPr bwMode="auto">
            <a:xfrm>
              <a:off x="3442" y="2230"/>
              <a:ext cx="52" cy="63"/>
            </a:xfrm>
            <a:custGeom>
              <a:avLst/>
              <a:gdLst>
                <a:gd name="T0" fmla="*/ 0 w 44"/>
                <a:gd name="T1" fmla="*/ 26 h 53"/>
                <a:gd name="T2" fmla="*/ 2 w 44"/>
                <a:gd name="T3" fmla="*/ 14 h 53"/>
                <a:gd name="T4" fmla="*/ 7 w 44"/>
                <a:gd name="T5" fmla="*/ 6 h 53"/>
                <a:gd name="T6" fmla="*/ 15 w 44"/>
                <a:gd name="T7" fmla="*/ 1 h 53"/>
                <a:gd name="T8" fmla="*/ 23 w 44"/>
                <a:gd name="T9" fmla="*/ 0 h 53"/>
                <a:gd name="T10" fmla="*/ 31 w 44"/>
                <a:gd name="T11" fmla="*/ 2 h 53"/>
                <a:gd name="T12" fmla="*/ 38 w 44"/>
                <a:gd name="T13" fmla="*/ 6 h 53"/>
                <a:gd name="T14" fmla="*/ 42 w 44"/>
                <a:gd name="T15" fmla="*/ 15 h 53"/>
                <a:gd name="T16" fmla="*/ 44 w 44"/>
                <a:gd name="T17" fmla="*/ 27 h 53"/>
                <a:gd name="T18" fmla="*/ 44 w 44"/>
                <a:gd name="T19" fmla="*/ 28 h 53"/>
                <a:gd name="T20" fmla="*/ 8 w 44"/>
                <a:gd name="T21" fmla="*/ 28 h 53"/>
                <a:gd name="T22" fmla="*/ 9 w 44"/>
                <a:gd name="T23" fmla="*/ 36 h 53"/>
                <a:gd name="T24" fmla="*/ 13 w 44"/>
                <a:gd name="T25" fmla="*/ 42 h 53"/>
                <a:gd name="T26" fmla="*/ 17 w 44"/>
                <a:gd name="T27" fmla="*/ 45 h 53"/>
                <a:gd name="T28" fmla="*/ 23 w 44"/>
                <a:gd name="T29" fmla="*/ 46 h 53"/>
                <a:gd name="T30" fmla="*/ 32 w 44"/>
                <a:gd name="T31" fmla="*/ 44 h 53"/>
                <a:gd name="T32" fmla="*/ 39 w 44"/>
                <a:gd name="T33" fmla="*/ 38 h 53"/>
                <a:gd name="T34" fmla="*/ 43 w 44"/>
                <a:gd name="T35" fmla="*/ 42 h 53"/>
                <a:gd name="T36" fmla="*/ 35 w 44"/>
                <a:gd name="T37" fmla="*/ 50 h 53"/>
                <a:gd name="T38" fmla="*/ 23 w 44"/>
                <a:gd name="T39" fmla="*/ 53 h 53"/>
                <a:gd name="T40" fmla="*/ 14 w 44"/>
                <a:gd name="T41" fmla="*/ 51 h 53"/>
                <a:gd name="T42" fmla="*/ 7 w 44"/>
                <a:gd name="T43" fmla="*/ 46 h 53"/>
                <a:gd name="T44" fmla="*/ 2 w 44"/>
                <a:gd name="T45" fmla="*/ 38 h 53"/>
                <a:gd name="T46" fmla="*/ 0 w 44"/>
                <a:gd name="T47" fmla="*/ 26 h 53"/>
                <a:gd name="T48" fmla="*/ 8 w 44"/>
                <a:gd name="T49" fmla="*/ 22 h 53"/>
                <a:gd name="T50" fmla="*/ 36 w 44"/>
                <a:gd name="T51" fmla="*/ 22 h 53"/>
                <a:gd name="T52" fmla="*/ 32 w 44"/>
                <a:gd name="T53" fmla="*/ 11 h 53"/>
                <a:gd name="T54" fmla="*/ 23 w 44"/>
                <a:gd name="T55" fmla="*/ 7 h 53"/>
                <a:gd name="T56" fmla="*/ 18 w 44"/>
                <a:gd name="T57" fmla="*/ 8 h 53"/>
                <a:gd name="T58" fmla="*/ 13 w 44"/>
                <a:gd name="T59" fmla="*/ 11 h 53"/>
                <a:gd name="T60" fmla="*/ 10 w 44"/>
                <a:gd name="T61" fmla="*/ 15 h 53"/>
                <a:gd name="T62" fmla="*/ 8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3" y="11"/>
                    <a:pt x="5" y="8"/>
                    <a:pt x="7" y="6"/>
                  </a:cubicBezTo>
                  <a:cubicBezTo>
                    <a:pt x="10" y="4"/>
                    <a:pt x="12" y="3"/>
                    <a:pt x="15" y="1"/>
                  </a:cubicBezTo>
                  <a:cubicBezTo>
                    <a:pt x="17" y="0"/>
                    <a:pt x="20" y="0"/>
                    <a:pt x="23" y="0"/>
                  </a:cubicBezTo>
                  <a:cubicBezTo>
                    <a:pt x="26" y="0"/>
                    <a:pt x="29" y="0"/>
                    <a:pt x="31" y="2"/>
                  </a:cubicBezTo>
                  <a:cubicBezTo>
                    <a:pt x="34" y="3"/>
                    <a:pt x="36" y="4"/>
                    <a:pt x="38" y="6"/>
                  </a:cubicBezTo>
                  <a:cubicBezTo>
                    <a:pt x="40" y="9"/>
                    <a:pt x="41" y="11"/>
                    <a:pt x="42" y="15"/>
                  </a:cubicBezTo>
                  <a:cubicBezTo>
                    <a:pt x="43" y="18"/>
                    <a:pt x="44" y="22"/>
                    <a:pt x="44" y="27"/>
                  </a:cubicBezTo>
                  <a:cubicBezTo>
                    <a:pt x="44" y="28"/>
                    <a:pt x="44" y="28"/>
                    <a:pt x="44" y="28"/>
                  </a:cubicBezTo>
                  <a:cubicBezTo>
                    <a:pt x="8" y="28"/>
                    <a:pt x="8" y="28"/>
                    <a:pt x="8" y="28"/>
                  </a:cubicBezTo>
                  <a:cubicBezTo>
                    <a:pt x="8" y="31"/>
                    <a:pt x="9" y="34"/>
                    <a:pt x="9" y="36"/>
                  </a:cubicBezTo>
                  <a:cubicBezTo>
                    <a:pt x="10" y="38"/>
                    <a:pt x="11" y="40"/>
                    <a:pt x="13" y="42"/>
                  </a:cubicBezTo>
                  <a:cubicBezTo>
                    <a:pt x="14" y="43"/>
                    <a:pt x="16" y="44"/>
                    <a:pt x="17" y="45"/>
                  </a:cubicBezTo>
                  <a:cubicBezTo>
                    <a:pt x="19" y="46"/>
                    <a:pt x="21" y="46"/>
                    <a:pt x="23" y="46"/>
                  </a:cubicBezTo>
                  <a:cubicBezTo>
                    <a:pt x="27" y="46"/>
                    <a:pt x="30" y="45"/>
                    <a:pt x="32" y="44"/>
                  </a:cubicBezTo>
                  <a:cubicBezTo>
                    <a:pt x="35" y="43"/>
                    <a:pt x="37" y="40"/>
                    <a:pt x="39" y="38"/>
                  </a:cubicBezTo>
                  <a:cubicBezTo>
                    <a:pt x="43" y="42"/>
                    <a:pt x="43" y="42"/>
                    <a:pt x="43" y="42"/>
                  </a:cubicBezTo>
                  <a:cubicBezTo>
                    <a:pt x="41" y="45"/>
                    <a:pt x="38" y="48"/>
                    <a:pt x="35" y="50"/>
                  </a:cubicBezTo>
                  <a:cubicBezTo>
                    <a:pt x="32" y="52"/>
                    <a:pt x="28" y="53"/>
                    <a:pt x="23" y="53"/>
                  </a:cubicBezTo>
                  <a:cubicBezTo>
                    <a:pt x="20" y="53"/>
                    <a:pt x="17" y="52"/>
                    <a:pt x="14" y="51"/>
                  </a:cubicBezTo>
                  <a:cubicBezTo>
                    <a:pt x="11" y="50"/>
                    <a:pt x="9" y="48"/>
                    <a:pt x="7" y="46"/>
                  </a:cubicBezTo>
                  <a:cubicBezTo>
                    <a:pt x="5" y="44"/>
                    <a:pt x="3" y="41"/>
                    <a:pt x="2" y="38"/>
                  </a:cubicBezTo>
                  <a:cubicBezTo>
                    <a:pt x="0" y="35"/>
                    <a:pt x="0" y="31"/>
                    <a:pt x="0" y="26"/>
                  </a:cubicBezTo>
                  <a:close/>
                  <a:moveTo>
                    <a:pt x="8" y="22"/>
                  </a:moveTo>
                  <a:cubicBezTo>
                    <a:pt x="36" y="22"/>
                    <a:pt x="36" y="22"/>
                    <a:pt x="36" y="22"/>
                  </a:cubicBezTo>
                  <a:cubicBezTo>
                    <a:pt x="36" y="17"/>
                    <a:pt x="34" y="14"/>
                    <a:pt x="32" y="11"/>
                  </a:cubicBezTo>
                  <a:cubicBezTo>
                    <a:pt x="30" y="8"/>
                    <a:pt x="27" y="7"/>
                    <a:pt x="23" y="7"/>
                  </a:cubicBezTo>
                  <a:cubicBezTo>
                    <a:pt x="21" y="7"/>
                    <a:pt x="19" y="7"/>
                    <a:pt x="18" y="8"/>
                  </a:cubicBezTo>
                  <a:cubicBezTo>
                    <a:pt x="16" y="9"/>
                    <a:pt x="15" y="9"/>
                    <a:pt x="13" y="11"/>
                  </a:cubicBezTo>
                  <a:cubicBezTo>
                    <a:pt x="12" y="12"/>
                    <a:pt x="11" y="13"/>
                    <a:pt x="10" y="15"/>
                  </a:cubicBezTo>
                  <a:cubicBezTo>
                    <a:pt x="9" y="17"/>
                    <a:pt x="9" y="19"/>
                    <a:pt x="8"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69"/>
            <p:cNvSpPr>
              <a:spLocks/>
            </p:cNvSpPr>
            <p:nvPr/>
          </p:nvSpPr>
          <p:spPr bwMode="auto">
            <a:xfrm>
              <a:off x="3508" y="2230"/>
              <a:ext cx="50" cy="62"/>
            </a:xfrm>
            <a:custGeom>
              <a:avLst/>
              <a:gdLst>
                <a:gd name="T0" fmla="*/ 0 w 42"/>
                <a:gd name="T1" fmla="*/ 52 h 52"/>
                <a:gd name="T2" fmla="*/ 0 w 42"/>
                <a:gd name="T3" fmla="*/ 1 h 52"/>
                <a:gd name="T4" fmla="*/ 8 w 42"/>
                <a:gd name="T5" fmla="*/ 1 h 52"/>
                <a:gd name="T6" fmla="*/ 8 w 42"/>
                <a:gd name="T7" fmla="*/ 9 h 52"/>
                <a:gd name="T8" fmla="*/ 12 w 42"/>
                <a:gd name="T9" fmla="*/ 5 h 52"/>
                <a:gd name="T10" fmla="*/ 16 w 42"/>
                <a:gd name="T11" fmla="*/ 3 h 52"/>
                <a:gd name="T12" fmla="*/ 21 w 42"/>
                <a:gd name="T13" fmla="*/ 1 h 52"/>
                <a:gd name="T14" fmla="*/ 27 w 42"/>
                <a:gd name="T15" fmla="*/ 0 h 52"/>
                <a:gd name="T16" fmla="*/ 38 w 42"/>
                <a:gd name="T17" fmla="*/ 4 h 52"/>
                <a:gd name="T18" fmla="*/ 42 w 42"/>
                <a:gd name="T19" fmla="*/ 15 h 52"/>
                <a:gd name="T20" fmla="*/ 42 w 42"/>
                <a:gd name="T21" fmla="*/ 52 h 52"/>
                <a:gd name="T22" fmla="*/ 34 w 42"/>
                <a:gd name="T23" fmla="*/ 52 h 52"/>
                <a:gd name="T24" fmla="*/ 34 w 42"/>
                <a:gd name="T25" fmla="*/ 17 h 52"/>
                <a:gd name="T26" fmla="*/ 32 w 42"/>
                <a:gd name="T27" fmla="*/ 9 h 52"/>
                <a:gd name="T28" fmla="*/ 24 w 42"/>
                <a:gd name="T29" fmla="*/ 7 h 52"/>
                <a:gd name="T30" fmla="*/ 16 w 42"/>
                <a:gd name="T31" fmla="*/ 9 h 52"/>
                <a:gd name="T32" fmla="*/ 8 w 42"/>
                <a:gd name="T33" fmla="*/ 15 h 52"/>
                <a:gd name="T34" fmla="*/ 8 w 42"/>
                <a:gd name="T35" fmla="*/ 52 h 52"/>
                <a:gd name="T36" fmla="*/ 0 w 42"/>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0" y="52"/>
                  </a:moveTo>
                  <a:cubicBezTo>
                    <a:pt x="0" y="1"/>
                    <a:pt x="0" y="1"/>
                    <a:pt x="0" y="1"/>
                  </a:cubicBezTo>
                  <a:cubicBezTo>
                    <a:pt x="8" y="1"/>
                    <a:pt x="8" y="1"/>
                    <a:pt x="8" y="1"/>
                  </a:cubicBezTo>
                  <a:cubicBezTo>
                    <a:pt x="8" y="9"/>
                    <a:pt x="8" y="9"/>
                    <a:pt x="8" y="9"/>
                  </a:cubicBezTo>
                  <a:cubicBezTo>
                    <a:pt x="9" y="8"/>
                    <a:pt x="10" y="6"/>
                    <a:pt x="12" y="5"/>
                  </a:cubicBezTo>
                  <a:cubicBezTo>
                    <a:pt x="13" y="4"/>
                    <a:pt x="14" y="3"/>
                    <a:pt x="16" y="3"/>
                  </a:cubicBezTo>
                  <a:cubicBezTo>
                    <a:pt x="18" y="2"/>
                    <a:pt x="19" y="1"/>
                    <a:pt x="21" y="1"/>
                  </a:cubicBezTo>
                  <a:cubicBezTo>
                    <a:pt x="23" y="0"/>
                    <a:pt x="25" y="0"/>
                    <a:pt x="27" y="0"/>
                  </a:cubicBezTo>
                  <a:cubicBezTo>
                    <a:pt x="32" y="0"/>
                    <a:pt x="36" y="1"/>
                    <a:pt x="38" y="4"/>
                  </a:cubicBezTo>
                  <a:cubicBezTo>
                    <a:pt x="41" y="7"/>
                    <a:pt x="42" y="10"/>
                    <a:pt x="42" y="15"/>
                  </a:cubicBezTo>
                  <a:cubicBezTo>
                    <a:pt x="42" y="52"/>
                    <a:pt x="42" y="52"/>
                    <a:pt x="42" y="52"/>
                  </a:cubicBezTo>
                  <a:cubicBezTo>
                    <a:pt x="34" y="52"/>
                    <a:pt x="34" y="52"/>
                    <a:pt x="34" y="52"/>
                  </a:cubicBezTo>
                  <a:cubicBezTo>
                    <a:pt x="34" y="17"/>
                    <a:pt x="34" y="17"/>
                    <a:pt x="34" y="17"/>
                  </a:cubicBezTo>
                  <a:cubicBezTo>
                    <a:pt x="34" y="14"/>
                    <a:pt x="33" y="11"/>
                    <a:pt x="32" y="9"/>
                  </a:cubicBezTo>
                  <a:cubicBezTo>
                    <a:pt x="30" y="8"/>
                    <a:pt x="28" y="7"/>
                    <a:pt x="24" y="7"/>
                  </a:cubicBezTo>
                  <a:cubicBezTo>
                    <a:pt x="21" y="7"/>
                    <a:pt x="19"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 70"/>
            <p:cNvSpPr>
              <a:spLocks noChangeArrowheads="1"/>
            </p:cNvSpPr>
            <p:nvPr/>
          </p:nvSpPr>
          <p:spPr bwMode="auto">
            <a:xfrm>
              <a:off x="3575"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71"/>
            <p:cNvSpPr>
              <a:spLocks/>
            </p:cNvSpPr>
            <p:nvPr/>
          </p:nvSpPr>
          <p:spPr bwMode="auto">
            <a:xfrm>
              <a:off x="3626" y="2205"/>
              <a:ext cx="61" cy="88"/>
            </a:xfrm>
            <a:custGeom>
              <a:avLst/>
              <a:gdLst>
                <a:gd name="T0" fmla="*/ 0 w 52"/>
                <a:gd name="T1" fmla="*/ 56 h 74"/>
                <a:gd name="T2" fmla="*/ 7 w 52"/>
                <a:gd name="T3" fmla="*/ 52 h 74"/>
                <a:gd name="T4" fmla="*/ 15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6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6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5"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6" y="40"/>
                  </a:cubicBezTo>
                  <a:cubicBezTo>
                    <a:pt x="22" y="39"/>
                    <a:pt x="19" y="38"/>
                    <a:pt x="16" y="37"/>
                  </a:cubicBezTo>
                  <a:cubicBezTo>
                    <a:pt x="13" y="35"/>
                    <a:pt x="10" y="34"/>
                    <a:pt x="8" y="33"/>
                  </a:cubicBezTo>
                  <a:cubicBezTo>
                    <a:pt x="6" y="31"/>
                    <a:pt x="5" y="29"/>
                    <a:pt x="4" y="27"/>
                  </a:cubicBezTo>
                  <a:cubicBezTo>
                    <a:pt x="3" y="25"/>
                    <a:pt x="2" y="22"/>
                    <a:pt x="2" y="19"/>
                  </a:cubicBezTo>
                  <a:cubicBezTo>
                    <a:pt x="2" y="16"/>
                    <a:pt x="3" y="14"/>
                    <a:pt x="4" y="12"/>
                  </a:cubicBezTo>
                  <a:cubicBezTo>
                    <a:pt x="5" y="9"/>
                    <a:pt x="6" y="7"/>
                    <a:pt x="8" y="6"/>
                  </a:cubicBezTo>
                  <a:cubicBezTo>
                    <a:pt x="10" y="4"/>
                    <a:pt x="13" y="3"/>
                    <a:pt x="16"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3" y="9"/>
                    <a:pt x="29" y="8"/>
                    <a:pt x="25" y="8"/>
                  </a:cubicBezTo>
                  <a:cubicBezTo>
                    <a:pt x="20" y="8"/>
                    <a:pt x="17" y="9"/>
                    <a:pt x="14" y="11"/>
                  </a:cubicBezTo>
                  <a:cubicBezTo>
                    <a:pt x="12" y="13"/>
                    <a:pt x="10" y="15"/>
                    <a:pt x="10" y="19"/>
                  </a:cubicBezTo>
                  <a:cubicBezTo>
                    <a:pt x="10" y="20"/>
                    <a:pt x="11" y="22"/>
                    <a:pt x="11" y="23"/>
                  </a:cubicBezTo>
                  <a:cubicBezTo>
                    <a:pt x="12" y="25"/>
                    <a:pt x="13" y="26"/>
                    <a:pt x="14" y="27"/>
                  </a:cubicBezTo>
                  <a:cubicBezTo>
                    <a:pt x="16" y="28"/>
                    <a:pt x="18" y="29"/>
                    <a:pt x="20" y="30"/>
                  </a:cubicBezTo>
                  <a:cubicBezTo>
                    <a:pt x="23" y="31"/>
                    <a:pt x="26"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3"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72"/>
            <p:cNvSpPr>
              <a:spLocks/>
            </p:cNvSpPr>
            <p:nvPr/>
          </p:nvSpPr>
          <p:spPr bwMode="auto">
            <a:xfrm>
              <a:off x="3703"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9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7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1" y="6"/>
                    <a:pt x="13" y="4"/>
                    <a:pt x="16" y="2"/>
                  </a:cubicBezTo>
                  <a:cubicBezTo>
                    <a:pt x="19" y="1"/>
                    <a:pt x="23" y="0"/>
                    <a:pt x="26" y="0"/>
                  </a:cubicBezTo>
                  <a:cubicBezTo>
                    <a:pt x="31" y="0"/>
                    <a:pt x="34" y="1"/>
                    <a:pt x="36" y="2"/>
                  </a:cubicBezTo>
                  <a:cubicBezTo>
                    <a:pt x="38" y="4"/>
                    <a:pt x="39" y="6"/>
                    <a:pt x="40" y="9"/>
                  </a:cubicBezTo>
                  <a:cubicBezTo>
                    <a:pt x="43" y="6"/>
                    <a:pt x="45" y="4"/>
                    <a:pt x="49"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7"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73"/>
            <p:cNvSpPr>
              <a:spLocks noEditPoints="1"/>
            </p:cNvSpPr>
            <p:nvPr/>
          </p:nvSpPr>
          <p:spPr bwMode="auto">
            <a:xfrm>
              <a:off x="3803" y="2230"/>
              <a:ext cx="51" cy="62"/>
            </a:xfrm>
            <a:custGeom>
              <a:avLst/>
              <a:gdLst>
                <a:gd name="T0" fmla="*/ 0 w 43"/>
                <a:gd name="T1" fmla="*/ 40 h 52"/>
                <a:gd name="T2" fmla="*/ 2 w 43"/>
                <a:gd name="T3" fmla="*/ 33 h 52"/>
                <a:gd name="T4" fmla="*/ 7 w 43"/>
                <a:gd name="T5" fmla="*/ 27 h 52"/>
                <a:gd name="T6" fmla="*/ 18 w 43"/>
                <a:gd name="T7" fmla="*/ 22 h 52"/>
                <a:gd name="T8" fmla="*/ 34 w 43"/>
                <a:gd name="T9" fmla="*/ 19 h 52"/>
                <a:gd name="T10" fmla="*/ 34 w 43"/>
                <a:gd name="T11" fmla="*/ 16 h 52"/>
                <a:gd name="T12" fmla="*/ 24 w 43"/>
                <a:gd name="T13" fmla="*/ 7 h 52"/>
                <a:gd name="T14" fmla="*/ 14 w 43"/>
                <a:gd name="T15" fmla="*/ 9 h 52"/>
                <a:gd name="T16" fmla="*/ 6 w 43"/>
                <a:gd name="T17" fmla="*/ 15 h 52"/>
                <a:gd name="T18" fmla="*/ 1 w 43"/>
                <a:gd name="T19" fmla="*/ 10 h 52"/>
                <a:gd name="T20" fmla="*/ 12 w 43"/>
                <a:gd name="T21" fmla="*/ 3 h 52"/>
                <a:gd name="T22" fmla="*/ 25 w 43"/>
                <a:gd name="T23" fmla="*/ 0 h 52"/>
                <a:gd name="T24" fmla="*/ 33 w 43"/>
                <a:gd name="T25" fmla="*/ 1 h 52"/>
                <a:gd name="T26" fmla="*/ 38 w 43"/>
                <a:gd name="T27" fmla="*/ 4 h 52"/>
                <a:gd name="T28" fmla="*/ 41 w 43"/>
                <a:gd name="T29" fmla="*/ 10 h 52"/>
                <a:gd name="T30" fmla="*/ 42 w 43"/>
                <a:gd name="T31" fmla="*/ 17 h 52"/>
                <a:gd name="T32" fmla="*/ 42 w 43"/>
                <a:gd name="T33" fmla="*/ 39 h 52"/>
                <a:gd name="T34" fmla="*/ 42 w 43"/>
                <a:gd name="T35" fmla="*/ 47 h 52"/>
                <a:gd name="T36" fmla="*/ 43 w 43"/>
                <a:gd name="T37" fmla="*/ 52 h 52"/>
                <a:gd name="T38" fmla="*/ 35 w 43"/>
                <a:gd name="T39" fmla="*/ 52 h 52"/>
                <a:gd name="T40" fmla="*/ 34 w 43"/>
                <a:gd name="T41" fmla="*/ 48 h 52"/>
                <a:gd name="T42" fmla="*/ 34 w 43"/>
                <a:gd name="T43" fmla="*/ 44 h 52"/>
                <a:gd name="T44" fmla="*/ 14 w 43"/>
                <a:gd name="T45" fmla="*/ 52 h 52"/>
                <a:gd name="T46" fmla="*/ 4 w 43"/>
                <a:gd name="T47" fmla="*/ 49 h 52"/>
                <a:gd name="T48" fmla="*/ 0 w 43"/>
                <a:gd name="T49" fmla="*/ 40 h 52"/>
                <a:gd name="T50" fmla="*/ 8 w 43"/>
                <a:gd name="T51" fmla="*/ 38 h 52"/>
                <a:gd name="T52" fmla="*/ 10 w 43"/>
                <a:gd name="T53" fmla="*/ 44 h 52"/>
                <a:gd name="T54" fmla="*/ 17 w 43"/>
                <a:gd name="T55" fmla="*/ 46 h 52"/>
                <a:gd name="T56" fmla="*/ 26 w 43"/>
                <a:gd name="T57" fmla="*/ 44 h 52"/>
                <a:gd name="T58" fmla="*/ 34 w 43"/>
                <a:gd name="T59" fmla="*/ 38 h 52"/>
                <a:gd name="T60" fmla="*/ 34 w 43"/>
                <a:gd name="T61" fmla="*/ 24 h 52"/>
                <a:gd name="T62" fmla="*/ 22 w 43"/>
                <a:gd name="T63" fmla="*/ 27 h 52"/>
                <a:gd name="T64" fmla="*/ 14 w 43"/>
                <a:gd name="T65" fmla="*/ 30 h 52"/>
                <a:gd name="T66" fmla="*/ 9 w 43"/>
                <a:gd name="T67" fmla="*/ 34 h 52"/>
                <a:gd name="T68" fmla="*/ 8 w 43"/>
                <a:gd name="T6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40"/>
                  </a:moveTo>
                  <a:cubicBezTo>
                    <a:pt x="0" y="37"/>
                    <a:pt x="0" y="35"/>
                    <a:pt x="2" y="33"/>
                  </a:cubicBezTo>
                  <a:cubicBezTo>
                    <a:pt x="3" y="30"/>
                    <a:pt x="5" y="28"/>
                    <a:pt x="7" y="27"/>
                  </a:cubicBezTo>
                  <a:cubicBezTo>
                    <a:pt x="10" y="25"/>
                    <a:pt x="14" y="23"/>
                    <a:pt x="18" y="22"/>
                  </a:cubicBezTo>
                  <a:cubicBezTo>
                    <a:pt x="22" y="21"/>
                    <a:pt x="27" y="19"/>
                    <a:pt x="34" y="19"/>
                  </a:cubicBezTo>
                  <a:cubicBezTo>
                    <a:pt x="34" y="16"/>
                    <a:pt x="34" y="16"/>
                    <a:pt x="34" y="16"/>
                  </a:cubicBezTo>
                  <a:cubicBezTo>
                    <a:pt x="34" y="10"/>
                    <a:pt x="31" y="7"/>
                    <a:pt x="24" y="7"/>
                  </a:cubicBezTo>
                  <a:cubicBezTo>
                    <a:pt x="20" y="7"/>
                    <a:pt x="17" y="8"/>
                    <a:pt x="14" y="9"/>
                  </a:cubicBezTo>
                  <a:cubicBezTo>
                    <a:pt x="11" y="11"/>
                    <a:pt x="8" y="12"/>
                    <a:pt x="6" y="15"/>
                  </a:cubicBezTo>
                  <a:cubicBezTo>
                    <a:pt x="1" y="10"/>
                    <a:pt x="1" y="10"/>
                    <a:pt x="1" y="10"/>
                  </a:cubicBezTo>
                  <a:cubicBezTo>
                    <a:pt x="4" y="7"/>
                    <a:pt x="8" y="5"/>
                    <a:pt x="12" y="3"/>
                  </a:cubicBezTo>
                  <a:cubicBezTo>
                    <a:pt x="16" y="1"/>
                    <a:pt x="20" y="0"/>
                    <a:pt x="25" y="0"/>
                  </a:cubicBezTo>
                  <a:cubicBezTo>
                    <a:pt x="28" y="0"/>
                    <a:pt x="31" y="0"/>
                    <a:pt x="33" y="1"/>
                  </a:cubicBezTo>
                  <a:cubicBezTo>
                    <a:pt x="35" y="2"/>
                    <a:pt x="37" y="3"/>
                    <a:pt x="38" y="4"/>
                  </a:cubicBezTo>
                  <a:cubicBezTo>
                    <a:pt x="39" y="6"/>
                    <a:pt x="40" y="8"/>
                    <a:pt x="41" y="10"/>
                  </a:cubicBezTo>
                  <a:cubicBezTo>
                    <a:pt x="42" y="12"/>
                    <a:pt x="42" y="14"/>
                    <a:pt x="42" y="17"/>
                  </a:cubicBezTo>
                  <a:cubicBezTo>
                    <a:pt x="42" y="39"/>
                    <a:pt x="42" y="39"/>
                    <a:pt x="42" y="39"/>
                  </a:cubicBezTo>
                  <a:cubicBezTo>
                    <a:pt x="42" y="42"/>
                    <a:pt x="42" y="45"/>
                    <a:pt x="42" y="47"/>
                  </a:cubicBezTo>
                  <a:cubicBezTo>
                    <a:pt x="43" y="49"/>
                    <a:pt x="43" y="50"/>
                    <a:pt x="43" y="52"/>
                  </a:cubicBezTo>
                  <a:cubicBezTo>
                    <a:pt x="35" y="52"/>
                    <a:pt x="35" y="52"/>
                    <a:pt x="35" y="52"/>
                  </a:cubicBezTo>
                  <a:cubicBezTo>
                    <a:pt x="35" y="51"/>
                    <a:pt x="34" y="49"/>
                    <a:pt x="34" y="48"/>
                  </a:cubicBezTo>
                  <a:cubicBezTo>
                    <a:pt x="34" y="47"/>
                    <a:pt x="34" y="46"/>
                    <a:pt x="34" y="44"/>
                  </a:cubicBezTo>
                  <a:cubicBezTo>
                    <a:pt x="28" y="50"/>
                    <a:pt x="22" y="52"/>
                    <a:pt x="14" y="52"/>
                  </a:cubicBezTo>
                  <a:cubicBezTo>
                    <a:pt x="10" y="52"/>
                    <a:pt x="6" y="51"/>
                    <a:pt x="4" y="49"/>
                  </a:cubicBezTo>
                  <a:cubicBezTo>
                    <a:pt x="1" y="47"/>
                    <a:pt x="0" y="44"/>
                    <a:pt x="0" y="40"/>
                  </a:cubicBezTo>
                  <a:close/>
                  <a:moveTo>
                    <a:pt x="8" y="38"/>
                  </a:moveTo>
                  <a:cubicBezTo>
                    <a:pt x="8" y="41"/>
                    <a:pt x="9" y="43"/>
                    <a:pt x="10" y="44"/>
                  </a:cubicBezTo>
                  <a:cubicBezTo>
                    <a:pt x="12" y="45"/>
                    <a:pt x="14" y="46"/>
                    <a:pt x="17" y="46"/>
                  </a:cubicBezTo>
                  <a:cubicBezTo>
                    <a:pt x="20" y="46"/>
                    <a:pt x="23" y="45"/>
                    <a:pt x="26" y="44"/>
                  </a:cubicBezTo>
                  <a:cubicBezTo>
                    <a:pt x="29" y="42"/>
                    <a:pt x="31" y="41"/>
                    <a:pt x="34" y="38"/>
                  </a:cubicBezTo>
                  <a:cubicBezTo>
                    <a:pt x="34" y="24"/>
                    <a:pt x="34" y="24"/>
                    <a:pt x="34" y="24"/>
                  </a:cubicBezTo>
                  <a:cubicBezTo>
                    <a:pt x="29" y="25"/>
                    <a:pt x="25" y="26"/>
                    <a:pt x="22" y="27"/>
                  </a:cubicBezTo>
                  <a:cubicBezTo>
                    <a:pt x="18" y="28"/>
                    <a:pt x="16" y="29"/>
                    <a:pt x="14" y="30"/>
                  </a:cubicBezTo>
                  <a:cubicBezTo>
                    <a:pt x="12" y="31"/>
                    <a:pt x="10" y="33"/>
                    <a:pt x="9" y="34"/>
                  </a:cubicBezTo>
                  <a:cubicBezTo>
                    <a:pt x="8" y="35"/>
                    <a:pt x="8" y="37"/>
                    <a:pt x="8" y="38"/>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74"/>
            <p:cNvSpPr>
              <a:spLocks/>
            </p:cNvSpPr>
            <p:nvPr/>
          </p:nvSpPr>
          <p:spPr bwMode="auto">
            <a:xfrm>
              <a:off x="3869" y="2230"/>
              <a:ext cx="35" cy="62"/>
            </a:xfrm>
            <a:custGeom>
              <a:avLst/>
              <a:gdLst>
                <a:gd name="T0" fmla="*/ 0 w 29"/>
                <a:gd name="T1" fmla="*/ 52 h 52"/>
                <a:gd name="T2" fmla="*/ 0 w 29"/>
                <a:gd name="T3" fmla="*/ 1 h 52"/>
                <a:gd name="T4" fmla="*/ 8 w 29"/>
                <a:gd name="T5" fmla="*/ 1 h 52"/>
                <a:gd name="T6" fmla="*/ 8 w 29"/>
                <a:gd name="T7" fmla="*/ 10 h 52"/>
                <a:gd name="T8" fmla="*/ 8 w 29"/>
                <a:gd name="T9" fmla="*/ 10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0"/>
                    <a:pt x="8" y="10"/>
                    <a:pt x="8" y="10"/>
                  </a:cubicBezTo>
                  <a:cubicBezTo>
                    <a:pt x="8" y="10"/>
                    <a:pt x="8" y="10"/>
                    <a:pt x="8" y="10"/>
                  </a:cubicBezTo>
                  <a:cubicBezTo>
                    <a:pt x="10" y="7"/>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2"/>
                    <a:pt x="10" y="15"/>
                    <a:pt x="8" y="19"/>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75"/>
            <p:cNvSpPr>
              <a:spLocks/>
            </p:cNvSpPr>
            <p:nvPr/>
          </p:nvSpPr>
          <p:spPr bwMode="auto">
            <a:xfrm>
              <a:off x="3908" y="2210"/>
              <a:ext cx="36" cy="82"/>
            </a:xfrm>
            <a:custGeom>
              <a:avLst/>
              <a:gdLst>
                <a:gd name="T0" fmla="*/ 0 w 30"/>
                <a:gd name="T1" fmla="*/ 25 h 69"/>
                <a:gd name="T2" fmla="*/ 0 w 30"/>
                <a:gd name="T3" fmla="*/ 18 h 69"/>
                <a:gd name="T4" fmla="*/ 9 w 30"/>
                <a:gd name="T5" fmla="*/ 18 h 69"/>
                <a:gd name="T6" fmla="*/ 9 w 30"/>
                <a:gd name="T7" fmla="*/ 0 h 69"/>
                <a:gd name="T8" fmla="*/ 17 w 30"/>
                <a:gd name="T9" fmla="*/ 0 h 69"/>
                <a:gd name="T10" fmla="*/ 17 w 30"/>
                <a:gd name="T11" fmla="*/ 18 h 69"/>
                <a:gd name="T12" fmla="*/ 30 w 30"/>
                <a:gd name="T13" fmla="*/ 18 h 69"/>
                <a:gd name="T14" fmla="*/ 30 w 30"/>
                <a:gd name="T15" fmla="*/ 25 h 69"/>
                <a:gd name="T16" fmla="*/ 17 w 30"/>
                <a:gd name="T17" fmla="*/ 25 h 69"/>
                <a:gd name="T18" fmla="*/ 17 w 30"/>
                <a:gd name="T19" fmla="*/ 55 h 69"/>
                <a:gd name="T20" fmla="*/ 19 w 30"/>
                <a:gd name="T21" fmla="*/ 61 h 69"/>
                <a:gd name="T22" fmla="*/ 25 w 30"/>
                <a:gd name="T23" fmla="*/ 63 h 69"/>
                <a:gd name="T24" fmla="*/ 28 w 30"/>
                <a:gd name="T25" fmla="*/ 62 h 69"/>
                <a:gd name="T26" fmla="*/ 30 w 30"/>
                <a:gd name="T27" fmla="*/ 62 h 69"/>
                <a:gd name="T28" fmla="*/ 30 w 30"/>
                <a:gd name="T29" fmla="*/ 69 h 69"/>
                <a:gd name="T30" fmla="*/ 27 w 30"/>
                <a:gd name="T31" fmla="*/ 69 h 69"/>
                <a:gd name="T32" fmla="*/ 23 w 30"/>
                <a:gd name="T33" fmla="*/ 69 h 69"/>
                <a:gd name="T34" fmla="*/ 12 w 30"/>
                <a:gd name="T35" fmla="*/ 66 h 69"/>
                <a:gd name="T36" fmla="*/ 9 w 30"/>
                <a:gd name="T37" fmla="*/ 56 h 69"/>
                <a:gd name="T38" fmla="*/ 9 w 30"/>
                <a:gd name="T39" fmla="*/ 25 h 69"/>
                <a:gd name="T40" fmla="*/ 0 w 30"/>
                <a:gd name="T4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9">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7"/>
                    <a:pt x="18" y="59"/>
                    <a:pt x="19" y="61"/>
                  </a:cubicBezTo>
                  <a:cubicBezTo>
                    <a:pt x="20" y="62"/>
                    <a:pt x="22" y="63"/>
                    <a:pt x="25" y="63"/>
                  </a:cubicBezTo>
                  <a:cubicBezTo>
                    <a:pt x="26" y="63"/>
                    <a:pt x="27" y="63"/>
                    <a:pt x="28" y="62"/>
                  </a:cubicBezTo>
                  <a:cubicBezTo>
                    <a:pt x="29" y="62"/>
                    <a:pt x="30" y="62"/>
                    <a:pt x="30" y="62"/>
                  </a:cubicBezTo>
                  <a:cubicBezTo>
                    <a:pt x="30" y="69"/>
                    <a:pt x="30" y="69"/>
                    <a:pt x="30" y="69"/>
                  </a:cubicBezTo>
                  <a:cubicBezTo>
                    <a:pt x="30" y="69"/>
                    <a:pt x="29" y="69"/>
                    <a:pt x="27" y="69"/>
                  </a:cubicBezTo>
                  <a:cubicBezTo>
                    <a:pt x="26" y="69"/>
                    <a:pt x="24" y="69"/>
                    <a:pt x="23" y="69"/>
                  </a:cubicBezTo>
                  <a:cubicBezTo>
                    <a:pt x="18" y="69"/>
                    <a:pt x="14" y="68"/>
                    <a:pt x="12" y="66"/>
                  </a:cubicBezTo>
                  <a:cubicBezTo>
                    <a:pt x="10" y="64"/>
                    <a:pt x="9" y="61"/>
                    <a:pt x="9" y="56"/>
                  </a:cubicBezTo>
                  <a:cubicBezTo>
                    <a:pt x="9" y="25"/>
                    <a:pt x="9" y="25"/>
                    <a:pt x="9" y="25"/>
                  </a:cubicBezTo>
                  <a:lnTo>
                    <a:pt x="0" y="25"/>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Rectangle 76"/>
            <p:cNvSpPr>
              <a:spLocks noChangeArrowheads="1"/>
            </p:cNvSpPr>
            <p:nvPr/>
          </p:nvSpPr>
          <p:spPr bwMode="auto">
            <a:xfrm>
              <a:off x="3959"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77"/>
            <p:cNvSpPr>
              <a:spLocks/>
            </p:cNvSpPr>
            <p:nvPr/>
          </p:nvSpPr>
          <p:spPr bwMode="auto">
            <a:xfrm>
              <a:off x="4010" y="2205"/>
              <a:ext cx="61" cy="88"/>
            </a:xfrm>
            <a:custGeom>
              <a:avLst/>
              <a:gdLst>
                <a:gd name="T0" fmla="*/ 0 w 52"/>
                <a:gd name="T1" fmla="*/ 56 h 74"/>
                <a:gd name="T2" fmla="*/ 7 w 52"/>
                <a:gd name="T3" fmla="*/ 52 h 74"/>
                <a:gd name="T4" fmla="*/ 14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5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5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4"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5" y="40"/>
                  </a:cubicBezTo>
                  <a:cubicBezTo>
                    <a:pt x="22" y="39"/>
                    <a:pt x="18" y="38"/>
                    <a:pt x="16" y="37"/>
                  </a:cubicBezTo>
                  <a:cubicBezTo>
                    <a:pt x="13" y="35"/>
                    <a:pt x="10" y="34"/>
                    <a:pt x="8" y="33"/>
                  </a:cubicBezTo>
                  <a:cubicBezTo>
                    <a:pt x="6" y="31"/>
                    <a:pt x="5" y="29"/>
                    <a:pt x="4" y="27"/>
                  </a:cubicBezTo>
                  <a:cubicBezTo>
                    <a:pt x="2" y="25"/>
                    <a:pt x="2" y="22"/>
                    <a:pt x="2" y="19"/>
                  </a:cubicBezTo>
                  <a:cubicBezTo>
                    <a:pt x="2" y="16"/>
                    <a:pt x="2" y="14"/>
                    <a:pt x="4" y="12"/>
                  </a:cubicBezTo>
                  <a:cubicBezTo>
                    <a:pt x="5" y="9"/>
                    <a:pt x="6" y="7"/>
                    <a:pt x="8" y="6"/>
                  </a:cubicBezTo>
                  <a:cubicBezTo>
                    <a:pt x="10" y="4"/>
                    <a:pt x="13" y="3"/>
                    <a:pt x="15"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2" y="9"/>
                    <a:pt x="29" y="8"/>
                    <a:pt x="25" y="8"/>
                  </a:cubicBezTo>
                  <a:cubicBezTo>
                    <a:pt x="20" y="8"/>
                    <a:pt x="17" y="9"/>
                    <a:pt x="14" y="11"/>
                  </a:cubicBezTo>
                  <a:cubicBezTo>
                    <a:pt x="11" y="13"/>
                    <a:pt x="10" y="15"/>
                    <a:pt x="10" y="19"/>
                  </a:cubicBezTo>
                  <a:cubicBezTo>
                    <a:pt x="10" y="20"/>
                    <a:pt x="11" y="22"/>
                    <a:pt x="11" y="23"/>
                  </a:cubicBezTo>
                  <a:cubicBezTo>
                    <a:pt x="12" y="25"/>
                    <a:pt x="13" y="26"/>
                    <a:pt x="14" y="27"/>
                  </a:cubicBezTo>
                  <a:cubicBezTo>
                    <a:pt x="16" y="28"/>
                    <a:pt x="18" y="29"/>
                    <a:pt x="20" y="30"/>
                  </a:cubicBezTo>
                  <a:cubicBezTo>
                    <a:pt x="23" y="31"/>
                    <a:pt x="25"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2"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78"/>
            <p:cNvSpPr>
              <a:spLocks noEditPoints="1"/>
            </p:cNvSpPr>
            <p:nvPr/>
          </p:nvSpPr>
          <p:spPr bwMode="auto">
            <a:xfrm>
              <a:off x="4087" y="2209"/>
              <a:ext cx="10" cy="83"/>
            </a:xfrm>
            <a:custGeom>
              <a:avLst/>
              <a:gdLst>
                <a:gd name="T0" fmla="*/ 0 w 10"/>
                <a:gd name="T1" fmla="*/ 9 h 83"/>
                <a:gd name="T2" fmla="*/ 0 w 10"/>
                <a:gd name="T3" fmla="*/ 0 h 83"/>
                <a:gd name="T4" fmla="*/ 10 w 10"/>
                <a:gd name="T5" fmla="*/ 0 h 83"/>
                <a:gd name="T6" fmla="*/ 10 w 10"/>
                <a:gd name="T7" fmla="*/ 9 h 83"/>
                <a:gd name="T8" fmla="*/ 0 w 10"/>
                <a:gd name="T9" fmla="*/ 9 h 83"/>
                <a:gd name="T10" fmla="*/ 0 w 10"/>
                <a:gd name="T11" fmla="*/ 83 h 83"/>
                <a:gd name="T12" fmla="*/ 0 w 10"/>
                <a:gd name="T13" fmla="*/ 22 h 83"/>
                <a:gd name="T14" fmla="*/ 10 w 10"/>
                <a:gd name="T15" fmla="*/ 22 h 83"/>
                <a:gd name="T16" fmla="*/ 10 w 10"/>
                <a:gd name="T17" fmla="*/ 83 h 83"/>
                <a:gd name="T18" fmla="*/ 0 w 1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3">
                  <a:moveTo>
                    <a:pt x="0" y="9"/>
                  </a:moveTo>
                  <a:lnTo>
                    <a:pt x="0" y="0"/>
                  </a:lnTo>
                  <a:lnTo>
                    <a:pt x="10" y="0"/>
                  </a:lnTo>
                  <a:lnTo>
                    <a:pt x="10" y="9"/>
                  </a:lnTo>
                  <a:lnTo>
                    <a:pt x="0" y="9"/>
                  </a:lnTo>
                  <a:close/>
                  <a:moveTo>
                    <a:pt x="0" y="83"/>
                  </a:moveTo>
                  <a:lnTo>
                    <a:pt x="0" y="22"/>
                  </a:lnTo>
                  <a:lnTo>
                    <a:pt x="10" y="22"/>
                  </a:lnTo>
                  <a:lnTo>
                    <a:pt x="10" y="83"/>
                  </a:lnTo>
                  <a:lnTo>
                    <a:pt x="0" y="83"/>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Freeform 79"/>
            <p:cNvSpPr>
              <a:spLocks/>
            </p:cNvSpPr>
            <p:nvPr/>
          </p:nvSpPr>
          <p:spPr bwMode="auto">
            <a:xfrm>
              <a:off x="4115"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8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6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0" y="6"/>
                    <a:pt x="13" y="4"/>
                    <a:pt x="16" y="2"/>
                  </a:cubicBezTo>
                  <a:cubicBezTo>
                    <a:pt x="19" y="1"/>
                    <a:pt x="22" y="0"/>
                    <a:pt x="26" y="0"/>
                  </a:cubicBezTo>
                  <a:cubicBezTo>
                    <a:pt x="31" y="0"/>
                    <a:pt x="34" y="1"/>
                    <a:pt x="36" y="2"/>
                  </a:cubicBezTo>
                  <a:cubicBezTo>
                    <a:pt x="38" y="4"/>
                    <a:pt x="39" y="6"/>
                    <a:pt x="40" y="9"/>
                  </a:cubicBezTo>
                  <a:cubicBezTo>
                    <a:pt x="43" y="6"/>
                    <a:pt x="45" y="4"/>
                    <a:pt x="48"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6"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eeform 80"/>
            <p:cNvSpPr>
              <a:spLocks noEditPoints="1"/>
            </p:cNvSpPr>
            <p:nvPr/>
          </p:nvSpPr>
          <p:spPr bwMode="auto">
            <a:xfrm>
              <a:off x="4219" y="2230"/>
              <a:ext cx="53" cy="84"/>
            </a:xfrm>
            <a:custGeom>
              <a:avLst/>
              <a:gdLst>
                <a:gd name="T0" fmla="*/ 0 w 45"/>
                <a:gd name="T1" fmla="*/ 71 h 71"/>
                <a:gd name="T2" fmla="*/ 0 w 45"/>
                <a:gd name="T3" fmla="*/ 1 h 71"/>
                <a:gd name="T4" fmla="*/ 8 w 45"/>
                <a:gd name="T5" fmla="*/ 1 h 71"/>
                <a:gd name="T6" fmla="*/ 8 w 45"/>
                <a:gd name="T7" fmla="*/ 8 h 71"/>
                <a:gd name="T8" fmla="*/ 15 w 45"/>
                <a:gd name="T9" fmla="*/ 2 h 71"/>
                <a:gd name="T10" fmla="*/ 25 w 45"/>
                <a:gd name="T11" fmla="*/ 0 h 71"/>
                <a:gd name="T12" fmla="*/ 33 w 45"/>
                <a:gd name="T13" fmla="*/ 2 h 71"/>
                <a:gd name="T14" fmla="*/ 39 w 45"/>
                <a:gd name="T15" fmla="*/ 6 h 71"/>
                <a:gd name="T16" fmla="*/ 44 w 45"/>
                <a:gd name="T17" fmla="*/ 15 h 71"/>
                <a:gd name="T18" fmla="*/ 45 w 45"/>
                <a:gd name="T19" fmla="*/ 26 h 71"/>
                <a:gd name="T20" fmla="*/ 44 w 45"/>
                <a:gd name="T21" fmla="*/ 38 h 71"/>
                <a:gd name="T22" fmla="*/ 39 w 45"/>
                <a:gd name="T23" fmla="*/ 46 h 71"/>
                <a:gd name="T24" fmla="*/ 32 w 45"/>
                <a:gd name="T25" fmla="*/ 51 h 71"/>
                <a:gd name="T26" fmla="*/ 24 w 45"/>
                <a:gd name="T27" fmla="*/ 52 h 71"/>
                <a:gd name="T28" fmla="*/ 15 w 45"/>
                <a:gd name="T29" fmla="*/ 50 h 71"/>
                <a:gd name="T30" fmla="*/ 8 w 45"/>
                <a:gd name="T31" fmla="*/ 45 h 71"/>
                <a:gd name="T32" fmla="*/ 8 w 45"/>
                <a:gd name="T33" fmla="*/ 71 h 71"/>
                <a:gd name="T34" fmla="*/ 0 w 45"/>
                <a:gd name="T35" fmla="*/ 71 h 71"/>
                <a:gd name="T36" fmla="*/ 8 w 45"/>
                <a:gd name="T37" fmla="*/ 38 h 71"/>
                <a:gd name="T38" fmla="*/ 23 w 45"/>
                <a:gd name="T39" fmla="*/ 46 h 71"/>
                <a:gd name="T40" fmla="*/ 33 w 45"/>
                <a:gd name="T41" fmla="*/ 41 h 71"/>
                <a:gd name="T42" fmla="*/ 37 w 45"/>
                <a:gd name="T43" fmla="*/ 26 h 71"/>
                <a:gd name="T44" fmla="*/ 33 w 45"/>
                <a:gd name="T45" fmla="*/ 12 h 71"/>
                <a:gd name="T46" fmla="*/ 23 w 45"/>
                <a:gd name="T47" fmla="*/ 7 h 71"/>
                <a:gd name="T48" fmla="*/ 15 w 45"/>
                <a:gd name="T49" fmla="*/ 9 h 71"/>
                <a:gd name="T50" fmla="*/ 8 w 45"/>
                <a:gd name="T51" fmla="*/ 15 h 71"/>
                <a:gd name="T52" fmla="*/ 8 w 45"/>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1">
                  <a:moveTo>
                    <a:pt x="0" y="71"/>
                  </a:moveTo>
                  <a:cubicBezTo>
                    <a:pt x="0" y="1"/>
                    <a:pt x="0" y="1"/>
                    <a:pt x="0" y="1"/>
                  </a:cubicBezTo>
                  <a:cubicBezTo>
                    <a:pt x="8" y="1"/>
                    <a:pt x="8" y="1"/>
                    <a:pt x="8" y="1"/>
                  </a:cubicBezTo>
                  <a:cubicBezTo>
                    <a:pt x="8" y="8"/>
                    <a:pt x="8" y="8"/>
                    <a:pt x="8" y="8"/>
                  </a:cubicBezTo>
                  <a:cubicBezTo>
                    <a:pt x="10" y="6"/>
                    <a:pt x="12" y="4"/>
                    <a:pt x="15" y="2"/>
                  </a:cubicBezTo>
                  <a:cubicBezTo>
                    <a:pt x="18" y="1"/>
                    <a:pt x="21" y="0"/>
                    <a:pt x="25" y="0"/>
                  </a:cubicBezTo>
                  <a:cubicBezTo>
                    <a:pt x="28" y="0"/>
                    <a:pt x="30" y="0"/>
                    <a:pt x="33" y="2"/>
                  </a:cubicBezTo>
                  <a:cubicBezTo>
                    <a:pt x="35" y="3"/>
                    <a:pt x="38" y="4"/>
                    <a:pt x="39" y="6"/>
                  </a:cubicBezTo>
                  <a:cubicBezTo>
                    <a:pt x="41" y="9"/>
                    <a:pt x="43" y="11"/>
                    <a:pt x="44" y="15"/>
                  </a:cubicBezTo>
                  <a:cubicBezTo>
                    <a:pt x="45" y="18"/>
                    <a:pt x="45" y="22"/>
                    <a:pt x="45" y="26"/>
                  </a:cubicBezTo>
                  <a:cubicBezTo>
                    <a:pt x="45" y="31"/>
                    <a:pt x="45" y="35"/>
                    <a:pt x="44" y="38"/>
                  </a:cubicBezTo>
                  <a:cubicBezTo>
                    <a:pt x="43" y="41"/>
                    <a:pt x="41" y="44"/>
                    <a:pt x="39" y="46"/>
                  </a:cubicBezTo>
                  <a:cubicBezTo>
                    <a:pt x="37" y="48"/>
                    <a:pt x="35" y="50"/>
                    <a:pt x="32" y="51"/>
                  </a:cubicBezTo>
                  <a:cubicBezTo>
                    <a:pt x="30" y="52"/>
                    <a:pt x="27" y="52"/>
                    <a:pt x="24" y="52"/>
                  </a:cubicBezTo>
                  <a:cubicBezTo>
                    <a:pt x="21" y="52"/>
                    <a:pt x="18" y="52"/>
                    <a:pt x="15" y="50"/>
                  </a:cubicBezTo>
                  <a:cubicBezTo>
                    <a:pt x="13" y="49"/>
                    <a:pt x="10" y="47"/>
                    <a:pt x="8" y="45"/>
                  </a:cubicBezTo>
                  <a:cubicBezTo>
                    <a:pt x="8" y="71"/>
                    <a:pt x="8" y="71"/>
                    <a:pt x="8" y="71"/>
                  </a:cubicBezTo>
                  <a:lnTo>
                    <a:pt x="0" y="71"/>
                  </a:lnTo>
                  <a:close/>
                  <a:moveTo>
                    <a:pt x="8" y="38"/>
                  </a:moveTo>
                  <a:cubicBezTo>
                    <a:pt x="13" y="43"/>
                    <a:pt x="17" y="46"/>
                    <a:pt x="23" y="46"/>
                  </a:cubicBezTo>
                  <a:cubicBezTo>
                    <a:pt x="27" y="46"/>
                    <a:pt x="31" y="44"/>
                    <a:pt x="33" y="41"/>
                  </a:cubicBezTo>
                  <a:cubicBezTo>
                    <a:pt x="36" y="38"/>
                    <a:pt x="37" y="33"/>
                    <a:pt x="37" y="26"/>
                  </a:cubicBezTo>
                  <a:cubicBezTo>
                    <a:pt x="37" y="20"/>
                    <a:pt x="36" y="15"/>
                    <a:pt x="33" y="12"/>
                  </a:cubicBezTo>
                  <a:cubicBezTo>
                    <a:pt x="30" y="9"/>
                    <a:pt x="27" y="7"/>
                    <a:pt x="23" y="7"/>
                  </a:cubicBezTo>
                  <a:cubicBezTo>
                    <a:pt x="20" y="7"/>
                    <a:pt x="17" y="8"/>
                    <a:pt x="15" y="9"/>
                  </a:cubicBezTo>
                  <a:cubicBezTo>
                    <a:pt x="12" y="11"/>
                    <a:pt x="10"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Rectangle 81"/>
            <p:cNvSpPr>
              <a:spLocks noChangeArrowheads="1"/>
            </p:cNvSpPr>
            <p:nvPr/>
          </p:nvSpPr>
          <p:spPr bwMode="auto">
            <a:xfrm>
              <a:off x="4287" y="2208"/>
              <a:ext cx="10" cy="84"/>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Freeform 82"/>
            <p:cNvSpPr>
              <a:spLocks noEditPoints="1"/>
            </p:cNvSpPr>
            <p:nvPr/>
          </p:nvSpPr>
          <p:spPr bwMode="auto">
            <a:xfrm>
              <a:off x="4311" y="2230"/>
              <a:ext cx="52" cy="63"/>
            </a:xfrm>
            <a:custGeom>
              <a:avLst/>
              <a:gdLst>
                <a:gd name="T0" fmla="*/ 0 w 44"/>
                <a:gd name="T1" fmla="*/ 26 h 53"/>
                <a:gd name="T2" fmla="*/ 2 w 44"/>
                <a:gd name="T3" fmla="*/ 14 h 53"/>
                <a:gd name="T4" fmla="*/ 8 w 44"/>
                <a:gd name="T5" fmla="*/ 6 h 53"/>
                <a:gd name="T6" fmla="*/ 15 w 44"/>
                <a:gd name="T7" fmla="*/ 1 h 53"/>
                <a:gd name="T8" fmla="*/ 23 w 44"/>
                <a:gd name="T9" fmla="*/ 0 h 53"/>
                <a:gd name="T10" fmla="*/ 32 w 44"/>
                <a:gd name="T11" fmla="*/ 2 h 53"/>
                <a:gd name="T12" fmla="*/ 38 w 44"/>
                <a:gd name="T13" fmla="*/ 6 h 53"/>
                <a:gd name="T14" fmla="*/ 43 w 44"/>
                <a:gd name="T15" fmla="*/ 15 h 53"/>
                <a:gd name="T16" fmla="*/ 44 w 44"/>
                <a:gd name="T17" fmla="*/ 27 h 53"/>
                <a:gd name="T18" fmla="*/ 44 w 44"/>
                <a:gd name="T19" fmla="*/ 28 h 53"/>
                <a:gd name="T20" fmla="*/ 9 w 44"/>
                <a:gd name="T21" fmla="*/ 28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5 w 44"/>
                <a:gd name="T37" fmla="*/ 50 h 53"/>
                <a:gd name="T38" fmla="*/ 23 w 44"/>
                <a:gd name="T39" fmla="*/ 53 h 53"/>
                <a:gd name="T40" fmla="*/ 15 w 44"/>
                <a:gd name="T41" fmla="*/ 51 h 53"/>
                <a:gd name="T42" fmla="*/ 7 w 44"/>
                <a:gd name="T43" fmla="*/ 46 h 53"/>
                <a:gd name="T44" fmla="*/ 2 w 44"/>
                <a:gd name="T45" fmla="*/ 38 h 53"/>
                <a:gd name="T46" fmla="*/ 0 w 44"/>
                <a:gd name="T47" fmla="*/ 26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5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4" y="11"/>
                    <a:pt x="6" y="8"/>
                    <a:pt x="8" y="6"/>
                  </a:cubicBezTo>
                  <a:cubicBezTo>
                    <a:pt x="10" y="4"/>
                    <a:pt x="13" y="3"/>
                    <a:pt x="15" y="1"/>
                  </a:cubicBezTo>
                  <a:cubicBezTo>
                    <a:pt x="18" y="0"/>
                    <a:pt x="21" y="0"/>
                    <a:pt x="23" y="0"/>
                  </a:cubicBezTo>
                  <a:cubicBezTo>
                    <a:pt x="26" y="0"/>
                    <a:pt x="29" y="0"/>
                    <a:pt x="32" y="2"/>
                  </a:cubicBezTo>
                  <a:cubicBezTo>
                    <a:pt x="34" y="3"/>
                    <a:pt x="37" y="4"/>
                    <a:pt x="38" y="6"/>
                  </a:cubicBezTo>
                  <a:cubicBezTo>
                    <a:pt x="40" y="9"/>
                    <a:pt x="42" y="11"/>
                    <a:pt x="43" y="15"/>
                  </a:cubicBezTo>
                  <a:cubicBezTo>
                    <a:pt x="44" y="18"/>
                    <a:pt x="44" y="22"/>
                    <a:pt x="44" y="27"/>
                  </a:cubicBezTo>
                  <a:cubicBezTo>
                    <a:pt x="44" y="28"/>
                    <a:pt x="44" y="28"/>
                    <a:pt x="44" y="28"/>
                  </a:cubicBezTo>
                  <a:cubicBezTo>
                    <a:pt x="9" y="28"/>
                    <a:pt x="9" y="28"/>
                    <a:pt x="9" y="28"/>
                  </a:cubicBezTo>
                  <a:cubicBezTo>
                    <a:pt x="9" y="31"/>
                    <a:pt x="9" y="34"/>
                    <a:pt x="10" y="36"/>
                  </a:cubicBezTo>
                  <a:cubicBezTo>
                    <a:pt x="11" y="38"/>
                    <a:pt x="12" y="40"/>
                    <a:pt x="13" y="42"/>
                  </a:cubicBezTo>
                  <a:cubicBezTo>
                    <a:pt x="15" y="43"/>
                    <a:pt x="16" y="44"/>
                    <a:pt x="18" y="45"/>
                  </a:cubicBezTo>
                  <a:cubicBezTo>
                    <a:pt x="20" y="46"/>
                    <a:pt x="22" y="46"/>
                    <a:pt x="24" y="46"/>
                  </a:cubicBezTo>
                  <a:cubicBezTo>
                    <a:pt x="28" y="46"/>
                    <a:pt x="31" y="45"/>
                    <a:pt x="33" y="44"/>
                  </a:cubicBezTo>
                  <a:cubicBezTo>
                    <a:pt x="35" y="43"/>
                    <a:pt x="37" y="40"/>
                    <a:pt x="39" y="38"/>
                  </a:cubicBezTo>
                  <a:cubicBezTo>
                    <a:pt x="44" y="42"/>
                    <a:pt x="44" y="42"/>
                    <a:pt x="44" y="42"/>
                  </a:cubicBezTo>
                  <a:cubicBezTo>
                    <a:pt x="42" y="45"/>
                    <a:pt x="39" y="48"/>
                    <a:pt x="35" y="50"/>
                  </a:cubicBezTo>
                  <a:cubicBezTo>
                    <a:pt x="32" y="52"/>
                    <a:pt x="28" y="53"/>
                    <a:pt x="23" y="53"/>
                  </a:cubicBezTo>
                  <a:cubicBezTo>
                    <a:pt x="20" y="53"/>
                    <a:pt x="17" y="52"/>
                    <a:pt x="15" y="51"/>
                  </a:cubicBezTo>
                  <a:cubicBezTo>
                    <a:pt x="12" y="50"/>
                    <a:pt x="10" y="48"/>
                    <a:pt x="7" y="46"/>
                  </a:cubicBezTo>
                  <a:cubicBezTo>
                    <a:pt x="5" y="44"/>
                    <a:pt x="4" y="41"/>
                    <a:pt x="2" y="38"/>
                  </a:cubicBezTo>
                  <a:cubicBezTo>
                    <a:pt x="1" y="35"/>
                    <a:pt x="0" y="31"/>
                    <a:pt x="0" y="26"/>
                  </a:cubicBezTo>
                  <a:close/>
                  <a:moveTo>
                    <a:pt x="9" y="22"/>
                  </a:moveTo>
                  <a:cubicBezTo>
                    <a:pt x="37" y="22"/>
                    <a:pt x="37" y="22"/>
                    <a:pt x="37" y="22"/>
                  </a:cubicBezTo>
                  <a:cubicBezTo>
                    <a:pt x="36" y="17"/>
                    <a:pt x="35" y="14"/>
                    <a:pt x="33" y="11"/>
                  </a:cubicBezTo>
                  <a:cubicBezTo>
                    <a:pt x="31" y="8"/>
                    <a:pt x="27" y="7"/>
                    <a:pt x="23" y="7"/>
                  </a:cubicBezTo>
                  <a:cubicBezTo>
                    <a:pt x="22" y="7"/>
                    <a:pt x="20" y="7"/>
                    <a:pt x="18" y="8"/>
                  </a:cubicBezTo>
                  <a:cubicBezTo>
                    <a:pt x="17" y="9"/>
                    <a:pt x="15" y="9"/>
                    <a:pt x="14" y="11"/>
                  </a:cubicBezTo>
                  <a:cubicBezTo>
                    <a:pt x="13" y="12"/>
                    <a:pt x="12" y="13"/>
                    <a:pt x="11" y="15"/>
                  </a:cubicBezTo>
                  <a:cubicBezTo>
                    <a:pt x="10" y="17"/>
                    <a:pt x="9" y="19"/>
                    <a:pt x="9"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Rectangle 83"/>
            <p:cNvSpPr>
              <a:spLocks noChangeArrowheads="1"/>
            </p:cNvSpPr>
            <p:nvPr/>
          </p:nvSpPr>
          <p:spPr bwMode="auto">
            <a:xfrm>
              <a:off x="4376"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5" name="Slide Number Placeholder 2">
            <a:extLst>
              <a:ext uri="{FF2B5EF4-FFF2-40B4-BE49-F238E27FC236}">
                <a16:creationId xmlns:a16="http://schemas.microsoft.com/office/drawing/2014/main" id="{0580E71F-F9FC-4BDA-AB51-0B9EA79021B8}"/>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23979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9E989FA-EDB9-4EDD-88F4-84C2F31E7764}"/>
              </a:ext>
            </a:extLst>
          </p:cNvPr>
          <p:cNvSpPr>
            <a:spLocks noGrp="1"/>
          </p:cNvSpPr>
          <p:nvPr>
            <p:ph type="sldNum" sz="quarter" idx="4"/>
          </p:nvPr>
        </p:nvSpPr>
        <p:spPr/>
        <p:txBody>
          <a:bodyPr/>
          <a:lstStyle/>
          <a:p>
            <a:fld id="{3DF1AFCE-D540-41EE-B441-3ED6DEB25CDC}" type="slidenum">
              <a:rPr lang="en-US" smtClean="0">
                <a:solidFill>
                  <a:prstClr val="white"/>
                </a:solidFill>
              </a:rPr>
              <a:pPr/>
              <a:t>19</a:t>
            </a:fld>
            <a:endParaRPr lang="en-US" dirty="0">
              <a:solidFill>
                <a:prstClr val="white"/>
              </a:solidFill>
            </a:endParaRPr>
          </a:p>
        </p:txBody>
      </p:sp>
      <p:pic>
        <p:nvPicPr>
          <p:cNvPr id="5" name="Imagem 4">
            <a:extLst>
              <a:ext uri="{FF2B5EF4-FFF2-40B4-BE49-F238E27FC236}">
                <a16:creationId xmlns:a16="http://schemas.microsoft.com/office/drawing/2014/main" id="{B85C3D61-9869-4796-995C-E7AB7E32C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243" y="256784"/>
            <a:ext cx="2065902" cy="516475"/>
          </a:xfrm>
          <a:prstGeom prst="rect">
            <a:avLst/>
          </a:prstGeom>
        </p:spPr>
      </p:pic>
      <p:sp>
        <p:nvSpPr>
          <p:cNvPr id="6" name="Retângulo 5">
            <a:extLst>
              <a:ext uri="{FF2B5EF4-FFF2-40B4-BE49-F238E27FC236}">
                <a16:creationId xmlns:a16="http://schemas.microsoft.com/office/drawing/2014/main" id="{54837B75-0781-44C2-8C91-ED1931A82A85}"/>
              </a:ext>
            </a:extLst>
          </p:cNvPr>
          <p:cNvSpPr/>
          <p:nvPr/>
        </p:nvSpPr>
        <p:spPr>
          <a:xfrm>
            <a:off x="239713" y="179470"/>
            <a:ext cx="8575432" cy="5986254"/>
          </a:xfrm>
          <a:prstGeom prst="rect">
            <a:avLst/>
          </a:prstGeom>
        </p:spPr>
        <p:txBody>
          <a:bodyPr wrap="square">
            <a:spAutoFit/>
          </a:bodyPr>
          <a:lstStyle/>
          <a:p>
            <a:pPr marL="0" lvl="1">
              <a:spcBef>
                <a:spcPts val="1798"/>
              </a:spcBef>
            </a:pPr>
            <a:r>
              <a:rPr lang="en-US" sz="3200" b="1" dirty="0">
                <a:solidFill>
                  <a:srgbClr val="005C84"/>
                </a:solidFill>
                <a:latin typeface="+mj-lt"/>
                <a:ea typeface="+mj-ea"/>
                <a:cs typeface="+mj-cs"/>
              </a:rPr>
              <a:t>Ariba Network </a:t>
            </a:r>
          </a:p>
          <a:p>
            <a:pPr marL="0" lvl="1">
              <a:spcBef>
                <a:spcPts val="1798"/>
              </a:spcBef>
            </a:pPr>
            <a:r>
              <a:rPr lang="es-CR" sz="2000" b="1" dirty="0">
                <a:solidFill>
                  <a:srgbClr val="279989"/>
                </a:solidFill>
                <a:latin typeface="+mj-lt"/>
                <a:ea typeface="+mj-ea"/>
                <a:cs typeface="+mj-cs"/>
              </a:rPr>
              <a:t>Conecta personas, sistemas y procesos entre empresas para simplificar el comercio… Una innovación colaborativa!</a:t>
            </a:r>
          </a:p>
          <a:p>
            <a:pPr>
              <a:buClr>
                <a:schemeClr val="accent5">
                  <a:lumMod val="75000"/>
                </a:schemeClr>
              </a:buClr>
              <a:defRPr/>
            </a:pPr>
            <a:endParaRPr lang="es-CR" sz="1600" dirty="0">
              <a:solidFill>
                <a:srgbClr val="279989"/>
              </a:solidFill>
            </a:endParaRPr>
          </a:p>
          <a:p>
            <a:pPr>
              <a:buClr>
                <a:schemeClr val="accent5">
                  <a:lumMod val="75000"/>
                </a:schemeClr>
              </a:buClr>
              <a:defRPr/>
            </a:pPr>
            <a:r>
              <a:rPr lang="es-CR" sz="1600" b="1" dirty="0">
                <a:solidFill>
                  <a:srgbClr val="005C84"/>
                </a:solidFill>
                <a:latin typeface="+mj-lt"/>
                <a:ea typeface="+mj-ea"/>
                <a:cs typeface="+mj-cs"/>
              </a:rPr>
              <a:t>Conexiones y negocios en un ambiente completamente seguro!</a:t>
            </a:r>
          </a:p>
          <a:p>
            <a:pPr>
              <a:buClr>
                <a:schemeClr val="accent5">
                  <a:lumMod val="75000"/>
                </a:schemeClr>
              </a:buClr>
              <a:defRPr/>
            </a:pPr>
            <a:endParaRPr lang="pt-PT" sz="2000" b="1" dirty="0">
              <a:solidFill>
                <a:srgbClr val="005C84"/>
              </a:solidFill>
              <a:latin typeface="+mj-lt"/>
              <a:ea typeface="+mj-ea"/>
              <a:cs typeface="+mj-cs"/>
            </a:endParaRPr>
          </a:p>
          <a:p>
            <a:pPr>
              <a:buClr>
                <a:schemeClr val="accent5">
                  <a:lumMod val="75000"/>
                </a:schemeClr>
              </a:buClr>
              <a:defRPr/>
            </a:pPr>
            <a:r>
              <a:rPr lang="es-CR" sz="2000" b="1" dirty="0">
                <a:solidFill>
                  <a:srgbClr val="279989"/>
                </a:solidFill>
                <a:latin typeface="+mj-lt"/>
                <a:ea typeface="+mj-ea"/>
                <a:cs typeface="+mj-cs"/>
              </a:rPr>
              <a:t>¿Que es Ariba?  </a:t>
            </a:r>
          </a:p>
          <a:p>
            <a:pPr>
              <a:buClr>
                <a:schemeClr val="accent5">
                  <a:lumMod val="75000"/>
                </a:schemeClr>
              </a:buClr>
              <a:defRPr/>
            </a:pPr>
            <a:r>
              <a:rPr lang="es-CR" sz="1600" dirty="0">
                <a:solidFill>
                  <a:srgbClr val="005C84"/>
                </a:solidFill>
                <a:latin typeface="+mj-lt"/>
                <a:ea typeface="+mj-ea"/>
                <a:cs typeface="+mj-cs"/>
              </a:rPr>
              <a:t>Ariba es un Portal de Compras contratados por Cargill para optimizar los procesos de compras.</a:t>
            </a:r>
          </a:p>
          <a:p>
            <a:pPr marR="0" lvl="0">
              <a:spcBef>
                <a:spcPts val="0"/>
              </a:spcBef>
              <a:spcAft>
                <a:spcPts val="0"/>
              </a:spcAft>
              <a:buClr>
                <a:schemeClr val="accent5">
                  <a:lumMod val="75000"/>
                </a:schemeClr>
              </a:buClr>
            </a:pPr>
            <a:endParaRPr lang="pt-PT" sz="2000" b="1" dirty="0">
              <a:solidFill>
                <a:srgbClr val="005C84"/>
              </a:solidFill>
              <a:latin typeface="+mj-lt"/>
              <a:ea typeface="+mj-ea"/>
              <a:cs typeface="+mj-cs"/>
            </a:endParaRPr>
          </a:p>
          <a:p>
            <a:pPr marR="0" lvl="0">
              <a:spcBef>
                <a:spcPts val="0"/>
              </a:spcBef>
              <a:spcAft>
                <a:spcPts val="0"/>
              </a:spcAft>
              <a:buClr>
                <a:schemeClr val="accent5">
                  <a:lumMod val="75000"/>
                </a:schemeClr>
              </a:buClr>
            </a:pPr>
            <a:r>
              <a:rPr lang="es-CR" sz="2000" b="1" dirty="0">
                <a:solidFill>
                  <a:srgbClr val="279989"/>
                </a:solidFill>
                <a:latin typeface="+mj-lt"/>
                <a:ea typeface="+mj-ea"/>
                <a:cs typeface="+mj-cs"/>
              </a:rPr>
              <a:t>¿Que es la Cuenta Estándar?</a:t>
            </a:r>
          </a:p>
          <a:p>
            <a:pPr marR="0" lvl="0">
              <a:spcBef>
                <a:spcPts val="0"/>
              </a:spcBef>
              <a:spcAft>
                <a:spcPts val="0"/>
              </a:spcAft>
              <a:buClr>
                <a:schemeClr val="accent5">
                  <a:lumMod val="75000"/>
                </a:schemeClr>
              </a:buClr>
            </a:pPr>
            <a:r>
              <a:rPr lang="es-CR" sz="1600" dirty="0">
                <a:solidFill>
                  <a:srgbClr val="005C84"/>
                </a:solidFill>
                <a:latin typeface="+mj-lt"/>
                <a:ea typeface="+mj-ea"/>
                <a:cs typeface="+mj-cs"/>
              </a:rPr>
              <a:t>Es una manera rápida y </a:t>
            </a:r>
            <a:r>
              <a:rPr lang="es-CR" sz="1600" b="1" u="sng" dirty="0">
                <a:solidFill>
                  <a:srgbClr val="005C84"/>
                </a:solidFill>
                <a:latin typeface="+mj-lt"/>
                <a:ea typeface="+mj-ea"/>
                <a:cs typeface="+mj-cs"/>
              </a:rPr>
              <a:t>GRATUITA</a:t>
            </a:r>
            <a:r>
              <a:rPr lang="es-CR" sz="1600" b="1" dirty="0">
                <a:solidFill>
                  <a:srgbClr val="005C84"/>
                </a:solidFill>
                <a:latin typeface="+mj-lt"/>
                <a:ea typeface="+mj-ea"/>
                <a:cs typeface="+mj-cs"/>
              </a:rPr>
              <a:t> </a:t>
            </a:r>
            <a:r>
              <a:rPr lang="es-CR" sz="1600" dirty="0">
                <a:solidFill>
                  <a:srgbClr val="005C84"/>
                </a:solidFill>
                <a:latin typeface="+mj-lt"/>
                <a:ea typeface="+mj-ea"/>
                <a:cs typeface="+mj-cs"/>
              </a:rPr>
              <a:t>de realizar negocios con su cliente en donde el tiempo de las ordenes de compra sea optimizado.</a:t>
            </a:r>
          </a:p>
          <a:p>
            <a:pPr marR="0" lvl="0">
              <a:spcBef>
                <a:spcPts val="0"/>
              </a:spcBef>
              <a:spcAft>
                <a:spcPts val="0"/>
              </a:spcAft>
              <a:buClr>
                <a:schemeClr val="accent5">
                  <a:lumMod val="75000"/>
                </a:schemeClr>
              </a:buClr>
            </a:pPr>
            <a:endParaRPr lang="es-CR" sz="2000" b="1" dirty="0">
              <a:solidFill>
                <a:srgbClr val="005C84"/>
              </a:solidFill>
              <a:latin typeface="+mj-lt"/>
              <a:ea typeface="+mj-ea"/>
              <a:cs typeface="+mj-cs"/>
            </a:endParaRPr>
          </a:p>
          <a:p>
            <a:pPr>
              <a:buClr>
                <a:schemeClr val="accent5">
                  <a:lumMod val="75000"/>
                </a:schemeClr>
              </a:buClr>
            </a:pPr>
            <a:r>
              <a:rPr lang="es-CR" sz="2000" b="1" dirty="0">
                <a:solidFill>
                  <a:srgbClr val="279989"/>
                </a:solidFill>
                <a:latin typeface="+mj-lt"/>
                <a:ea typeface="+mj-ea"/>
                <a:cs typeface="+mj-cs"/>
              </a:rPr>
              <a:t>¿Cuales son los beneficios de la Cuenta Estándar?</a:t>
            </a:r>
          </a:p>
          <a:p>
            <a:pPr marL="285750" indent="-285750">
              <a:buClr>
                <a:schemeClr val="accent5">
                  <a:lumMod val="75000"/>
                </a:schemeClr>
              </a:buClr>
              <a:buFont typeface="Arial" panose="020B0604020202020204" pitchFamily="34" charset="0"/>
              <a:buChar char="•"/>
            </a:pPr>
            <a:r>
              <a:rPr lang="es-CR" sz="1600" dirty="0">
                <a:solidFill>
                  <a:srgbClr val="005C84"/>
                </a:solidFill>
                <a:latin typeface="+mj-lt"/>
                <a:ea typeface="+mj-ea"/>
                <a:cs typeface="+mj-cs"/>
              </a:rPr>
              <a:t>Recibir notificaciones.</a:t>
            </a:r>
          </a:p>
          <a:p>
            <a:pPr marL="285750" indent="-285750">
              <a:buClr>
                <a:schemeClr val="accent5">
                  <a:lumMod val="75000"/>
                </a:schemeClr>
              </a:buClr>
              <a:buFont typeface="Arial" panose="020B0604020202020204" pitchFamily="34" charset="0"/>
              <a:buChar char="•"/>
            </a:pPr>
            <a:r>
              <a:rPr lang="es-CR" sz="1600" dirty="0">
                <a:solidFill>
                  <a:srgbClr val="005C84"/>
                </a:solidFill>
                <a:latin typeface="+mj-lt"/>
                <a:ea typeface="+mj-ea"/>
                <a:cs typeface="+mj-cs"/>
              </a:rPr>
              <a:t>Intercambio de documentos electrónicos con</a:t>
            </a:r>
            <a:r>
              <a:rPr lang="es-CR" sz="1600" b="1" dirty="0">
                <a:solidFill>
                  <a:srgbClr val="005C84"/>
                </a:solidFill>
                <a:latin typeface="+mj-lt"/>
                <a:ea typeface="+mj-ea"/>
                <a:cs typeface="+mj-cs"/>
              </a:rPr>
              <a:t> Cargill</a:t>
            </a:r>
            <a:r>
              <a:rPr lang="es-CR" sz="1600" dirty="0">
                <a:solidFill>
                  <a:srgbClr val="005C84"/>
                </a:solidFill>
                <a:latin typeface="+mj-lt"/>
                <a:ea typeface="+mj-ea"/>
                <a:cs typeface="+mj-cs"/>
              </a:rPr>
              <a:t>, como pedidos, confirmaciones de pedidos total y parcial. </a:t>
            </a:r>
          </a:p>
          <a:p>
            <a:pPr marL="285750" indent="-285750">
              <a:buClr>
                <a:schemeClr val="accent5">
                  <a:lumMod val="75000"/>
                </a:schemeClr>
              </a:buClr>
              <a:buFont typeface="Arial" panose="020B0604020202020204" pitchFamily="34" charset="0"/>
              <a:buChar char="•"/>
            </a:pPr>
            <a:r>
              <a:rPr lang="es-CR" sz="1600" b="1" dirty="0">
                <a:solidFill>
                  <a:srgbClr val="005C84"/>
                </a:solidFill>
                <a:latin typeface="+mj-lt"/>
                <a:ea typeface="+mj-ea"/>
                <a:cs typeface="+mj-cs"/>
              </a:rPr>
              <a:t>Visibilidad de las ultimas 200 Ordenes</a:t>
            </a:r>
            <a:r>
              <a:rPr lang="es-CR" sz="1600" dirty="0">
                <a:solidFill>
                  <a:srgbClr val="005C84"/>
                </a:solidFill>
                <a:latin typeface="+mj-lt"/>
                <a:ea typeface="+mj-ea"/>
                <a:cs typeface="+mj-cs"/>
              </a:rPr>
              <a:t> de Compras transaccionados en su Cuenta de Ariba.</a:t>
            </a:r>
          </a:p>
        </p:txBody>
      </p:sp>
    </p:spTree>
    <p:extLst>
      <p:ext uri="{BB962C8B-B14F-4D97-AF65-F5344CB8AC3E}">
        <p14:creationId xmlns:p14="http://schemas.microsoft.com/office/powerpoint/2010/main" val="150823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78FE9-91EE-48E7-B811-3A6A13CFC27A}"/>
              </a:ext>
            </a:extLst>
          </p:cNvPr>
          <p:cNvSpPr>
            <a:spLocks noGrp="1"/>
          </p:cNvSpPr>
          <p:nvPr>
            <p:ph type="title"/>
          </p:nvPr>
        </p:nvSpPr>
        <p:spPr>
          <a:xfrm>
            <a:off x="543446" y="2282092"/>
            <a:ext cx="8057107" cy="2431949"/>
          </a:xfrm>
        </p:spPr>
        <p:txBody>
          <a:bodyPr/>
          <a:lstStyle/>
          <a:p>
            <a:pPr algn="ctr"/>
            <a:r>
              <a:rPr lang="es-CR" sz="3600" dirty="0"/>
              <a:t>Creación de Cuenta</a:t>
            </a:r>
            <a:br>
              <a:rPr lang="es-CR" dirty="0"/>
            </a:br>
            <a:endParaRPr lang="en-US" dirty="0"/>
          </a:p>
        </p:txBody>
      </p:sp>
      <p:sp>
        <p:nvSpPr>
          <p:cNvPr id="3" name="Marcador de número de diapositiva 2">
            <a:extLst>
              <a:ext uri="{FF2B5EF4-FFF2-40B4-BE49-F238E27FC236}">
                <a16:creationId xmlns:a16="http://schemas.microsoft.com/office/drawing/2014/main" id="{6E9D75B5-D3CF-4B76-9632-B3D9970289A1}"/>
              </a:ext>
            </a:extLst>
          </p:cNvPr>
          <p:cNvSpPr>
            <a:spLocks noGrp="1"/>
          </p:cNvSpPr>
          <p:nvPr>
            <p:ph type="sldNum" sz="quarter" idx="4"/>
          </p:nvPr>
        </p:nvSpPr>
        <p:spPr/>
        <p:txBody>
          <a:bodyPr/>
          <a:lstStyle/>
          <a:p>
            <a:fld id="{3DF1AFCE-D540-41EE-B441-3ED6DEB25CDC}"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93344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26004" y="1326294"/>
            <a:ext cx="3817522" cy="1629970"/>
          </a:xfrm>
          <a:noFill/>
          <a:ln>
            <a:noFill/>
          </a:ln>
        </p:spPr>
        <p:style>
          <a:lnRef idx="0">
            <a:scrgbClr r="0" g="0" b="0"/>
          </a:lnRef>
          <a:fillRef idx="0">
            <a:scrgbClr r="0" g="0" b="0"/>
          </a:fillRef>
          <a:effectRef idx="0">
            <a:scrgbClr r="0" g="0" b="0"/>
          </a:effectRef>
          <a:fontRef idx="minor">
            <a:schemeClr val="dk1"/>
          </a:fontRef>
        </p:style>
        <p:txBody>
          <a:bodyPr vert="horz" lIns="68580" tIns="34290" rIns="68580" bIns="34290" numCol="1" rtlCol="0" anchor="ctr">
            <a:noAutofit/>
          </a:bodyPr>
          <a:lstStyle/>
          <a:p>
            <a:r>
              <a:rPr lang="es-AR" sz="1600" dirty="0"/>
              <a:t>Acceso para nuestros proveedores</a:t>
            </a:r>
          </a:p>
          <a:p>
            <a:r>
              <a:rPr lang="es-AR" sz="1600" dirty="0"/>
              <a:t>Envío de OC’s automáticamente</a:t>
            </a:r>
          </a:p>
          <a:p>
            <a:r>
              <a:rPr lang="es-AR" sz="1600" dirty="0"/>
              <a:t>Confirmación de OC´s</a:t>
            </a:r>
          </a:p>
          <a:p>
            <a:r>
              <a:rPr lang="es-AR" sz="1600" dirty="0"/>
              <a:t>Selección de Proveedores</a:t>
            </a:r>
          </a:p>
        </p:txBody>
      </p:sp>
      <p:sp>
        <p:nvSpPr>
          <p:cNvPr id="5" name="Slide Number Placeholder 4"/>
          <p:cNvSpPr>
            <a:spLocks noGrp="1"/>
          </p:cNvSpPr>
          <p:nvPr>
            <p:ph type="sldNum" sz="quarter" idx="4"/>
          </p:nvPr>
        </p:nvSpPr>
        <p:spPr/>
        <p:txBody>
          <a:bodyPr/>
          <a:lstStyle/>
          <a:p>
            <a:fld id="{3DF1AFCE-D540-41EE-B441-3ED6DEB25CDC}" type="slidenum">
              <a:rPr lang="en-US" smtClean="0">
                <a:solidFill>
                  <a:prstClr val="white"/>
                </a:solidFill>
              </a:rPr>
              <a:pPr/>
              <a:t>20</a:t>
            </a:fld>
            <a:endParaRPr lang="en-US" dirty="0">
              <a:solidFill>
                <a:prstClr val="white"/>
              </a:solidFill>
            </a:endParaRPr>
          </a:p>
        </p:txBody>
      </p:sp>
      <p:sp>
        <p:nvSpPr>
          <p:cNvPr id="3" name="TextBox 2"/>
          <p:cNvSpPr txBox="1"/>
          <p:nvPr/>
        </p:nvSpPr>
        <p:spPr>
          <a:xfrm>
            <a:off x="4572000" y="1020032"/>
            <a:ext cx="3229364" cy="369332"/>
          </a:xfrm>
          <a:prstGeom prst="rect">
            <a:avLst/>
          </a:prstGeom>
          <a:noFill/>
        </p:spPr>
        <p:txBody>
          <a:bodyPr wrap="square" rtlCol="0">
            <a:spAutoFit/>
          </a:bodyPr>
          <a:lstStyle/>
          <a:p>
            <a:r>
              <a:rPr lang="es-AR" b="1" dirty="0">
                <a:solidFill>
                  <a:srgbClr val="005C84"/>
                </a:solidFill>
                <a:latin typeface="+mj-lt"/>
                <a:ea typeface="+mj-ea"/>
                <a:cs typeface="+mj-cs"/>
              </a:rPr>
              <a:t>Ariba Network</a:t>
            </a:r>
          </a:p>
        </p:txBody>
      </p:sp>
      <p:pic>
        <p:nvPicPr>
          <p:cNvPr id="7" name="Imagem 7">
            <a:extLst>
              <a:ext uri="{FF2B5EF4-FFF2-40B4-BE49-F238E27FC236}">
                <a16:creationId xmlns:a16="http://schemas.microsoft.com/office/drawing/2014/main" id="{D9629E59-01F6-4F53-A84B-3267E88D79AC}"/>
              </a:ext>
            </a:extLst>
          </p:cNvPr>
          <p:cNvPicPr>
            <a:picLocks noChangeAspect="1"/>
          </p:cNvPicPr>
          <p:nvPr/>
        </p:nvPicPr>
        <p:blipFill>
          <a:blip r:embed="rId2"/>
          <a:stretch>
            <a:fillRect/>
          </a:stretch>
        </p:blipFill>
        <p:spPr>
          <a:xfrm>
            <a:off x="4656418" y="1389364"/>
            <a:ext cx="3969951" cy="2259916"/>
          </a:xfrm>
          <a:prstGeom prst="rect">
            <a:avLst/>
          </a:prstGeom>
          <a:effectLst>
            <a:outerShdw blurRad="63500" sx="102000" sy="102000" algn="ctr" rotWithShape="0">
              <a:prstClr val="black">
                <a:alpha val="40000"/>
              </a:prstClr>
            </a:outerShdw>
          </a:effectLst>
        </p:spPr>
      </p:pic>
      <p:sp>
        <p:nvSpPr>
          <p:cNvPr id="8" name="Title 3"/>
          <p:cNvSpPr>
            <a:spLocks noGrp="1"/>
          </p:cNvSpPr>
          <p:nvPr>
            <p:ph type="title"/>
          </p:nvPr>
        </p:nvSpPr>
        <p:spPr>
          <a:xfrm>
            <a:off x="426004" y="206771"/>
            <a:ext cx="5675709" cy="342228"/>
          </a:xfrm>
        </p:spPr>
        <p:txBody>
          <a:bodyPr/>
          <a:lstStyle/>
          <a:p>
            <a:r>
              <a:rPr lang="es-AR" sz="1800" dirty="0"/>
              <a:t>Cuentas en Ariba Network</a:t>
            </a:r>
          </a:p>
        </p:txBody>
      </p:sp>
      <p:sp>
        <p:nvSpPr>
          <p:cNvPr id="9" name="Text Placeholder 2"/>
          <p:cNvSpPr>
            <a:spLocks noGrp="1"/>
          </p:cNvSpPr>
          <p:nvPr>
            <p:ph type="body" sz="quarter" idx="12"/>
          </p:nvPr>
        </p:nvSpPr>
        <p:spPr>
          <a:xfrm>
            <a:off x="456997" y="785538"/>
            <a:ext cx="5678616" cy="298464"/>
          </a:xfrm>
        </p:spPr>
        <p:txBody>
          <a:bodyPr/>
          <a:lstStyle/>
          <a:p>
            <a:r>
              <a:rPr lang="en-US" sz="1050" dirty="0"/>
              <a:t>Contexto Supplier Enablement</a:t>
            </a:r>
          </a:p>
        </p:txBody>
      </p:sp>
      <p:graphicFrame>
        <p:nvGraphicFramePr>
          <p:cNvPr id="2" name="Tabla 5">
            <a:extLst>
              <a:ext uri="{FF2B5EF4-FFF2-40B4-BE49-F238E27FC236}">
                <a16:creationId xmlns:a16="http://schemas.microsoft.com/office/drawing/2014/main" id="{420F3830-5BD8-43F4-93AE-E6A54E2A9790}"/>
              </a:ext>
            </a:extLst>
          </p:cNvPr>
          <p:cNvGraphicFramePr>
            <a:graphicFrameLocks noGrp="1"/>
          </p:cNvGraphicFramePr>
          <p:nvPr/>
        </p:nvGraphicFramePr>
        <p:xfrm>
          <a:off x="426004" y="3459218"/>
          <a:ext cx="4230414" cy="2110218"/>
        </p:xfrm>
        <a:graphic>
          <a:graphicData uri="http://schemas.openxmlformats.org/drawingml/2006/table">
            <a:tbl>
              <a:tblPr firstRow="1" bandRow="1">
                <a:tableStyleId>{5A111915-BE36-4E01-A7E5-04B1672EAD32}</a:tableStyleId>
              </a:tblPr>
              <a:tblGrid>
                <a:gridCol w="1195391">
                  <a:extLst>
                    <a:ext uri="{9D8B030D-6E8A-4147-A177-3AD203B41FA5}">
                      <a16:colId xmlns:a16="http://schemas.microsoft.com/office/drawing/2014/main" val="2227112017"/>
                    </a:ext>
                  </a:extLst>
                </a:gridCol>
                <a:gridCol w="1458001">
                  <a:extLst>
                    <a:ext uri="{9D8B030D-6E8A-4147-A177-3AD203B41FA5}">
                      <a16:colId xmlns:a16="http://schemas.microsoft.com/office/drawing/2014/main" val="2313237011"/>
                    </a:ext>
                  </a:extLst>
                </a:gridCol>
                <a:gridCol w="1577022">
                  <a:extLst>
                    <a:ext uri="{9D8B030D-6E8A-4147-A177-3AD203B41FA5}">
                      <a16:colId xmlns:a16="http://schemas.microsoft.com/office/drawing/2014/main" val="3091283113"/>
                    </a:ext>
                  </a:extLst>
                </a:gridCol>
              </a:tblGrid>
              <a:tr h="357994">
                <a:tc>
                  <a:txBody>
                    <a:bodyPr/>
                    <a:lstStyle/>
                    <a:p>
                      <a:r>
                        <a:rPr lang="es-CR" sz="1400" noProof="0"/>
                        <a:t>Cuenta</a:t>
                      </a:r>
                    </a:p>
                  </a:txBody>
                  <a:tcPr/>
                </a:tc>
                <a:tc>
                  <a:txBody>
                    <a:bodyPr/>
                    <a:lstStyle/>
                    <a:p>
                      <a:r>
                        <a:rPr lang="es-CR" sz="1400" noProof="0"/>
                        <a:t>Standard</a:t>
                      </a:r>
                    </a:p>
                  </a:txBody>
                  <a:tcPr/>
                </a:tc>
                <a:tc>
                  <a:txBody>
                    <a:bodyPr/>
                    <a:lstStyle/>
                    <a:p>
                      <a:r>
                        <a:rPr lang="es-CR" sz="1400" noProof="0"/>
                        <a:t>Enterprise</a:t>
                      </a:r>
                    </a:p>
                  </a:txBody>
                  <a:tcPr/>
                </a:tc>
                <a:extLst>
                  <a:ext uri="{0D108BD9-81ED-4DB2-BD59-A6C34878D82A}">
                    <a16:rowId xmlns:a16="http://schemas.microsoft.com/office/drawing/2014/main" val="553594584"/>
                  </a:ext>
                </a:extLst>
              </a:tr>
              <a:tr h="518076">
                <a:tc>
                  <a:txBody>
                    <a:bodyPr/>
                    <a:lstStyle/>
                    <a:p>
                      <a:r>
                        <a:rPr lang="es-CR" sz="1400" noProof="0" dirty="0"/>
                        <a:t>Navegación</a:t>
                      </a:r>
                    </a:p>
                  </a:txBody>
                  <a:tcPr/>
                </a:tc>
                <a:tc>
                  <a:txBody>
                    <a:bodyPr/>
                    <a:lstStyle/>
                    <a:p>
                      <a:r>
                        <a:rPr lang="es-CR" sz="1400" noProof="0"/>
                        <a:t>Limitada</a:t>
                      </a:r>
                    </a:p>
                  </a:txBody>
                  <a:tcPr/>
                </a:tc>
                <a:tc>
                  <a:txBody>
                    <a:bodyPr/>
                    <a:lstStyle/>
                    <a:p>
                      <a:r>
                        <a:rPr lang="es-CR" sz="1400" noProof="0" dirty="0"/>
                        <a:t>Libre</a:t>
                      </a:r>
                    </a:p>
                  </a:txBody>
                  <a:tcPr/>
                </a:tc>
                <a:extLst>
                  <a:ext uri="{0D108BD9-81ED-4DB2-BD59-A6C34878D82A}">
                    <a16:rowId xmlns:a16="http://schemas.microsoft.com/office/drawing/2014/main" val="47393603"/>
                  </a:ext>
                </a:extLst>
              </a:tr>
              <a:tr h="518076">
                <a:tc>
                  <a:txBody>
                    <a:bodyPr/>
                    <a:lstStyle/>
                    <a:p>
                      <a:r>
                        <a:rPr lang="es-CR" sz="1400" noProof="0" dirty="0"/>
                        <a:t>Almacenamiento</a:t>
                      </a:r>
                    </a:p>
                  </a:txBody>
                  <a:tcPr/>
                </a:tc>
                <a:tc>
                  <a:txBody>
                    <a:bodyPr/>
                    <a:lstStyle/>
                    <a:p>
                      <a:r>
                        <a:rPr lang="es-CR" sz="1400" noProof="0" dirty="0"/>
                        <a:t>200 Ordenes</a:t>
                      </a:r>
                    </a:p>
                  </a:txBody>
                  <a:tcPr/>
                </a:tc>
                <a:tc>
                  <a:txBody>
                    <a:bodyPr/>
                    <a:lstStyle/>
                    <a:p>
                      <a:r>
                        <a:rPr lang="es-CR" sz="1400" noProof="0"/>
                        <a:t>Ilimitado</a:t>
                      </a:r>
                    </a:p>
                  </a:txBody>
                  <a:tcPr/>
                </a:tc>
                <a:extLst>
                  <a:ext uri="{0D108BD9-81ED-4DB2-BD59-A6C34878D82A}">
                    <a16:rowId xmlns:a16="http://schemas.microsoft.com/office/drawing/2014/main" val="2866611502"/>
                  </a:ext>
                </a:extLst>
              </a:tr>
              <a:tr h="357994">
                <a:tc>
                  <a:txBody>
                    <a:bodyPr/>
                    <a:lstStyle/>
                    <a:p>
                      <a:r>
                        <a:rPr lang="es-CR" sz="1400" noProof="0" dirty="0"/>
                        <a:t>Reporteo</a:t>
                      </a:r>
                    </a:p>
                  </a:txBody>
                  <a:tcPr/>
                </a:tc>
                <a:tc>
                  <a:txBody>
                    <a:bodyPr/>
                    <a:lstStyle/>
                    <a:p>
                      <a:r>
                        <a:rPr lang="es-CR" sz="1400" noProof="0" dirty="0"/>
                        <a:t>No contempla</a:t>
                      </a:r>
                    </a:p>
                  </a:txBody>
                  <a:tcPr/>
                </a:tc>
                <a:tc>
                  <a:txBody>
                    <a:bodyPr/>
                    <a:lstStyle/>
                    <a:p>
                      <a:r>
                        <a:rPr lang="es-CR" sz="1400" noProof="0" dirty="0"/>
                        <a:t>Tiene Reportes</a:t>
                      </a:r>
                    </a:p>
                  </a:txBody>
                  <a:tcPr/>
                </a:tc>
                <a:extLst>
                  <a:ext uri="{0D108BD9-81ED-4DB2-BD59-A6C34878D82A}">
                    <a16:rowId xmlns:a16="http://schemas.microsoft.com/office/drawing/2014/main" val="1017792973"/>
                  </a:ext>
                </a:extLst>
              </a:tr>
              <a:tr h="357994">
                <a:tc>
                  <a:txBody>
                    <a:bodyPr/>
                    <a:lstStyle/>
                    <a:p>
                      <a:r>
                        <a:rPr lang="es-CR" sz="1400" noProof="0" dirty="0"/>
                        <a:t>Costo</a:t>
                      </a:r>
                    </a:p>
                  </a:txBody>
                  <a:tcPr/>
                </a:tc>
                <a:tc>
                  <a:txBody>
                    <a:bodyPr/>
                    <a:lstStyle/>
                    <a:p>
                      <a:r>
                        <a:rPr lang="es-CR" sz="1400" noProof="0"/>
                        <a:t>Gratis</a:t>
                      </a:r>
                    </a:p>
                  </a:txBody>
                  <a:tcPr/>
                </a:tc>
                <a:tc>
                  <a:txBody>
                    <a:bodyPr/>
                    <a:lstStyle/>
                    <a:p>
                      <a:r>
                        <a:rPr lang="es-CR" sz="1400" noProof="0" dirty="0"/>
                        <a:t>Con Tarifa</a:t>
                      </a:r>
                    </a:p>
                  </a:txBody>
                  <a:tcPr/>
                </a:tc>
                <a:extLst>
                  <a:ext uri="{0D108BD9-81ED-4DB2-BD59-A6C34878D82A}">
                    <a16:rowId xmlns:a16="http://schemas.microsoft.com/office/drawing/2014/main" val="1414587388"/>
                  </a:ext>
                </a:extLst>
              </a:tr>
            </a:tbl>
          </a:graphicData>
        </a:graphic>
      </p:graphicFrame>
    </p:spTree>
    <p:extLst>
      <p:ext uri="{BB962C8B-B14F-4D97-AF65-F5344CB8AC3E}">
        <p14:creationId xmlns:p14="http://schemas.microsoft.com/office/powerpoint/2010/main" val="28679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4BEB-8267-40F6-BEC8-159449591489}"/>
              </a:ext>
            </a:extLst>
          </p:cNvPr>
          <p:cNvSpPr>
            <a:spLocks noGrp="1"/>
          </p:cNvSpPr>
          <p:nvPr>
            <p:ph type="title"/>
          </p:nvPr>
        </p:nvSpPr>
        <p:spPr>
          <a:xfrm>
            <a:off x="139031" y="19826"/>
            <a:ext cx="7658101" cy="866195"/>
          </a:xfrm>
        </p:spPr>
        <p:txBody>
          <a:bodyPr/>
          <a:lstStyle/>
          <a:p>
            <a:r>
              <a:rPr lang="pt-BR" sz="3200" dirty="0"/>
              <a:t> </a:t>
            </a:r>
            <a:endParaRPr lang="pt-BR" sz="3200" b="1" dirty="0">
              <a:solidFill>
                <a:srgbClr val="4D4D4D"/>
              </a:solidFill>
              <a:latin typeface="Helvetica" panose="020B0604020202020204" pitchFamily="34" charset="0"/>
              <a:cs typeface="Helvetica" panose="020B0604020202020204" pitchFamily="34" charset="0"/>
            </a:endParaRPr>
          </a:p>
        </p:txBody>
      </p:sp>
      <p:sp>
        <p:nvSpPr>
          <p:cNvPr id="9" name="Chevron 44">
            <a:extLst>
              <a:ext uri="{FF2B5EF4-FFF2-40B4-BE49-F238E27FC236}">
                <a16:creationId xmlns:a16="http://schemas.microsoft.com/office/drawing/2014/main" id="{18E484AC-CDD9-47E0-BEA3-CB2050262E65}"/>
              </a:ext>
            </a:extLst>
          </p:cNvPr>
          <p:cNvSpPr/>
          <p:nvPr/>
        </p:nvSpPr>
        <p:spPr>
          <a:xfrm>
            <a:off x="275592" y="3548752"/>
            <a:ext cx="1627807" cy="513136"/>
          </a:xfrm>
          <a:prstGeom prst="chevron">
            <a:avLst/>
          </a:prstGeom>
          <a:solidFill>
            <a:srgbClr val="005F86"/>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342900">
              <a:defRPr/>
            </a:pPr>
            <a:r>
              <a:rPr lang="es-CR" sz="1050" b="1" dirty="0">
                <a:solidFill>
                  <a:prstClr val="white"/>
                </a:solidFill>
                <a:latin typeface="Helvetica"/>
              </a:rPr>
              <a:t>Crear Requisición</a:t>
            </a:r>
          </a:p>
        </p:txBody>
      </p:sp>
      <p:sp>
        <p:nvSpPr>
          <p:cNvPr id="10" name="Chevron 42">
            <a:extLst>
              <a:ext uri="{FF2B5EF4-FFF2-40B4-BE49-F238E27FC236}">
                <a16:creationId xmlns:a16="http://schemas.microsoft.com/office/drawing/2014/main" id="{D7F64D4F-AB67-4D3D-BF2F-6384B436E4DD}"/>
              </a:ext>
            </a:extLst>
          </p:cNvPr>
          <p:cNvSpPr/>
          <p:nvPr/>
        </p:nvSpPr>
        <p:spPr>
          <a:xfrm>
            <a:off x="1973019" y="3548752"/>
            <a:ext cx="1627807" cy="513136"/>
          </a:xfrm>
          <a:prstGeom prst="chevron">
            <a:avLst/>
          </a:prstGeom>
          <a:solidFill>
            <a:srgbClr val="005F86"/>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342900">
              <a:defRPr/>
            </a:pPr>
            <a:r>
              <a:rPr lang="es-CR" sz="1050" b="1" dirty="0">
                <a:solidFill>
                  <a:prstClr val="white"/>
                </a:solidFill>
                <a:latin typeface="Helvetica"/>
              </a:rPr>
              <a:t>Aprobar Requisición</a:t>
            </a:r>
          </a:p>
        </p:txBody>
      </p:sp>
      <p:sp>
        <p:nvSpPr>
          <p:cNvPr id="11" name="Chevron 40">
            <a:extLst>
              <a:ext uri="{FF2B5EF4-FFF2-40B4-BE49-F238E27FC236}">
                <a16:creationId xmlns:a16="http://schemas.microsoft.com/office/drawing/2014/main" id="{51556636-9D53-43F4-BD75-B5910D5E5335}"/>
              </a:ext>
            </a:extLst>
          </p:cNvPr>
          <p:cNvSpPr/>
          <p:nvPr/>
        </p:nvSpPr>
        <p:spPr>
          <a:xfrm>
            <a:off x="3670447" y="3548752"/>
            <a:ext cx="1627807" cy="513136"/>
          </a:xfrm>
          <a:prstGeom prst="chevron">
            <a:avLst/>
          </a:prstGeom>
          <a:solidFill>
            <a:srgbClr val="007681"/>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342900">
              <a:defRPr/>
            </a:pPr>
            <a:r>
              <a:rPr lang="es-CR" sz="1050" b="1" dirty="0">
                <a:solidFill>
                  <a:prstClr val="white"/>
                </a:solidFill>
                <a:latin typeface="Helvetica"/>
              </a:rPr>
              <a:t>Crear Orden de Compra</a:t>
            </a:r>
          </a:p>
        </p:txBody>
      </p:sp>
      <p:sp>
        <p:nvSpPr>
          <p:cNvPr id="12" name="Chevron 38">
            <a:extLst>
              <a:ext uri="{FF2B5EF4-FFF2-40B4-BE49-F238E27FC236}">
                <a16:creationId xmlns:a16="http://schemas.microsoft.com/office/drawing/2014/main" id="{428FF7DB-1B3E-43CF-8990-A2EE636E00EE}"/>
              </a:ext>
            </a:extLst>
          </p:cNvPr>
          <p:cNvSpPr/>
          <p:nvPr/>
        </p:nvSpPr>
        <p:spPr>
          <a:xfrm>
            <a:off x="5367874" y="3548752"/>
            <a:ext cx="1697429" cy="513136"/>
          </a:xfrm>
          <a:prstGeom prst="chevron">
            <a:avLst/>
          </a:prstGeom>
          <a:solidFill>
            <a:srgbClr val="4D4D4D"/>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342900">
              <a:defRPr/>
            </a:pPr>
            <a:r>
              <a:rPr lang="es-CR" sz="1050" b="1" dirty="0">
                <a:solidFill>
                  <a:prstClr val="white"/>
                </a:solidFill>
                <a:latin typeface="Helvetica"/>
              </a:rPr>
              <a:t>Recibir Orden de Compra</a:t>
            </a:r>
          </a:p>
        </p:txBody>
      </p:sp>
      <p:sp>
        <p:nvSpPr>
          <p:cNvPr id="13" name="Chevron 36">
            <a:extLst>
              <a:ext uri="{FF2B5EF4-FFF2-40B4-BE49-F238E27FC236}">
                <a16:creationId xmlns:a16="http://schemas.microsoft.com/office/drawing/2014/main" id="{77DC2A57-8CCC-4F4D-855A-43AD75C9D74A}"/>
              </a:ext>
            </a:extLst>
          </p:cNvPr>
          <p:cNvSpPr/>
          <p:nvPr/>
        </p:nvSpPr>
        <p:spPr>
          <a:xfrm>
            <a:off x="7065303" y="3548752"/>
            <a:ext cx="1627807" cy="513136"/>
          </a:xfrm>
          <a:prstGeom prst="chevron">
            <a:avLst/>
          </a:prstGeom>
          <a:solidFill>
            <a:srgbClr val="279989"/>
          </a:solidFill>
          <a:ln w="28575">
            <a:noFill/>
          </a:ln>
          <a:effectLst>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algn="ctr" defTabSz="342900">
              <a:defRPr/>
            </a:pPr>
            <a:r>
              <a:rPr lang="es-CR" sz="1050" b="1" dirty="0">
                <a:solidFill>
                  <a:prstClr val="white"/>
                </a:solidFill>
                <a:latin typeface="Helvetica"/>
              </a:rPr>
              <a:t>Confirmar Ordenes de Compras</a:t>
            </a:r>
          </a:p>
        </p:txBody>
      </p:sp>
      <p:sp>
        <p:nvSpPr>
          <p:cNvPr id="17" name="Rectangle 16">
            <a:extLst>
              <a:ext uri="{FF2B5EF4-FFF2-40B4-BE49-F238E27FC236}">
                <a16:creationId xmlns:a16="http://schemas.microsoft.com/office/drawing/2014/main" id="{747540BA-5FD5-4A8A-A1D9-4876A938D86D}"/>
              </a:ext>
            </a:extLst>
          </p:cNvPr>
          <p:cNvSpPr/>
          <p:nvPr/>
        </p:nvSpPr>
        <p:spPr>
          <a:xfrm>
            <a:off x="275593" y="4132457"/>
            <a:ext cx="5052779" cy="399936"/>
          </a:xfrm>
          <a:prstGeom prst="rect">
            <a:avLst/>
          </a:prstGeom>
          <a:solidFill>
            <a:schemeClr val="bg1"/>
          </a:solidFill>
          <a:ln>
            <a:solidFill>
              <a:srgbClr val="62A68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506" b="1" kern="0" dirty="0">
              <a:solidFill>
                <a:prstClr val="white"/>
              </a:solidFill>
              <a:latin typeface="Helvetica"/>
            </a:endParaRPr>
          </a:p>
        </p:txBody>
      </p:sp>
      <p:sp>
        <p:nvSpPr>
          <p:cNvPr id="18" name="Rectangle 17">
            <a:extLst>
              <a:ext uri="{FF2B5EF4-FFF2-40B4-BE49-F238E27FC236}">
                <a16:creationId xmlns:a16="http://schemas.microsoft.com/office/drawing/2014/main" id="{8624A651-7438-415F-A0E0-5EC40FA64595}"/>
              </a:ext>
            </a:extLst>
          </p:cNvPr>
          <p:cNvSpPr/>
          <p:nvPr/>
        </p:nvSpPr>
        <p:spPr>
          <a:xfrm>
            <a:off x="5367874" y="4128170"/>
            <a:ext cx="3192014" cy="396596"/>
          </a:xfrm>
          <a:prstGeom prst="rect">
            <a:avLst/>
          </a:prstGeom>
          <a:solidFill>
            <a:schemeClr val="bg1"/>
          </a:solidFill>
          <a:ln>
            <a:solidFill>
              <a:schemeClr val="accent6">
                <a:lumMod val="75000"/>
              </a:schemeClr>
            </a:solidFill>
          </a:ln>
          <a:effectLst>
            <a:outerShdw blurRad="44450" dist="27940" dir="5400000" algn="ctr">
              <a:srgbClr val="0070C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1200" b="1" kern="0" dirty="0">
                <a:solidFill>
                  <a:srgbClr val="4D4D4D"/>
                </a:solidFill>
                <a:latin typeface="Helvetica"/>
              </a:rPr>
              <a:t>SAP ARIBA NETWORK</a:t>
            </a:r>
          </a:p>
        </p:txBody>
      </p:sp>
      <p:pic>
        <p:nvPicPr>
          <p:cNvPr id="22" name="Picture 21">
            <a:extLst>
              <a:ext uri="{FF2B5EF4-FFF2-40B4-BE49-F238E27FC236}">
                <a16:creationId xmlns:a16="http://schemas.microsoft.com/office/drawing/2014/main" id="{E1E3635C-8C5C-47E7-AF8D-AD0D00BAF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046" y="4195305"/>
            <a:ext cx="1643401" cy="274076"/>
          </a:xfrm>
          <a:prstGeom prst="rect">
            <a:avLst/>
          </a:prstGeom>
        </p:spPr>
      </p:pic>
      <p:pic>
        <p:nvPicPr>
          <p:cNvPr id="71" name="Picture 70">
            <a:extLst>
              <a:ext uri="{FF2B5EF4-FFF2-40B4-BE49-F238E27FC236}">
                <a16:creationId xmlns:a16="http://schemas.microsoft.com/office/drawing/2014/main" id="{4E4D1FE7-3B0A-45FB-A180-A194EC8D1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677" y="2672229"/>
            <a:ext cx="742950" cy="742950"/>
          </a:xfrm>
          <a:prstGeom prst="rect">
            <a:avLst/>
          </a:prstGeom>
        </p:spPr>
      </p:pic>
      <p:pic>
        <p:nvPicPr>
          <p:cNvPr id="72" name="Picture 71">
            <a:extLst>
              <a:ext uri="{FF2B5EF4-FFF2-40B4-BE49-F238E27FC236}">
                <a16:creationId xmlns:a16="http://schemas.microsoft.com/office/drawing/2014/main" id="{8C2FE588-7908-4E92-875D-46A4FADE0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058" y="2922768"/>
            <a:ext cx="395590" cy="395590"/>
          </a:xfrm>
          <a:prstGeom prst="rect">
            <a:avLst/>
          </a:prstGeom>
        </p:spPr>
      </p:pic>
      <p:sp>
        <p:nvSpPr>
          <p:cNvPr id="5" name="TextBox 4">
            <a:extLst>
              <a:ext uri="{FF2B5EF4-FFF2-40B4-BE49-F238E27FC236}">
                <a16:creationId xmlns:a16="http://schemas.microsoft.com/office/drawing/2014/main" id="{73220BBC-2FDC-4437-9BDA-2389A41186FF}"/>
              </a:ext>
            </a:extLst>
          </p:cNvPr>
          <p:cNvSpPr txBox="1"/>
          <p:nvPr/>
        </p:nvSpPr>
        <p:spPr>
          <a:xfrm>
            <a:off x="260774" y="1402241"/>
            <a:ext cx="8486775" cy="400110"/>
          </a:xfrm>
          <a:prstGeom prst="rect">
            <a:avLst/>
          </a:prstGeom>
          <a:noFill/>
        </p:spPr>
        <p:txBody>
          <a:bodyPr wrap="square" rtlCol="0">
            <a:spAutoFit/>
          </a:bodyPr>
          <a:lstStyle/>
          <a:p>
            <a:pPr defTabSz="685800">
              <a:defRPr/>
            </a:pPr>
            <a:r>
              <a:rPr lang="es-CR" sz="2000" b="1" dirty="0">
                <a:solidFill>
                  <a:srgbClr val="1E9D8B"/>
                </a:solidFill>
              </a:rPr>
              <a:t>Con Ariba Network será el siguiente proceso</a:t>
            </a:r>
          </a:p>
        </p:txBody>
      </p:sp>
      <p:pic>
        <p:nvPicPr>
          <p:cNvPr id="7" name="Picture 6">
            <a:extLst>
              <a:ext uri="{FF2B5EF4-FFF2-40B4-BE49-F238E27FC236}">
                <a16:creationId xmlns:a16="http://schemas.microsoft.com/office/drawing/2014/main" id="{F86E1393-70F9-4F2C-ACB6-D078B441B818}"/>
              </a:ext>
            </a:extLst>
          </p:cNvPr>
          <p:cNvPicPr>
            <a:picLocks noChangeAspect="1"/>
          </p:cNvPicPr>
          <p:nvPr/>
        </p:nvPicPr>
        <p:blipFill>
          <a:blip r:embed="rId5"/>
          <a:stretch>
            <a:fillRect/>
          </a:stretch>
        </p:blipFill>
        <p:spPr>
          <a:xfrm>
            <a:off x="3680309" y="2724836"/>
            <a:ext cx="600741" cy="648419"/>
          </a:xfrm>
          <a:prstGeom prst="rect">
            <a:avLst/>
          </a:prstGeom>
        </p:spPr>
      </p:pic>
      <p:pic>
        <p:nvPicPr>
          <p:cNvPr id="75" name="Picture 74">
            <a:extLst>
              <a:ext uri="{FF2B5EF4-FFF2-40B4-BE49-F238E27FC236}">
                <a16:creationId xmlns:a16="http://schemas.microsoft.com/office/drawing/2014/main" id="{23CE5075-014B-40A7-87D5-4899A8E13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133" y="2601522"/>
            <a:ext cx="785341" cy="785341"/>
          </a:xfrm>
          <a:prstGeom prst="rect">
            <a:avLst/>
          </a:prstGeom>
        </p:spPr>
      </p:pic>
      <p:pic>
        <p:nvPicPr>
          <p:cNvPr id="76" name="Picture 75">
            <a:extLst>
              <a:ext uri="{FF2B5EF4-FFF2-40B4-BE49-F238E27FC236}">
                <a16:creationId xmlns:a16="http://schemas.microsoft.com/office/drawing/2014/main" id="{8BAFDF9B-F306-4326-ACA4-48D99EBF0C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957" y="3048885"/>
            <a:ext cx="429298" cy="429298"/>
          </a:xfrm>
          <a:prstGeom prst="rect">
            <a:avLst/>
          </a:prstGeom>
        </p:spPr>
      </p:pic>
      <p:sp>
        <p:nvSpPr>
          <p:cNvPr id="8" name="TextBox 7">
            <a:extLst>
              <a:ext uri="{FF2B5EF4-FFF2-40B4-BE49-F238E27FC236}">
                <a16:creationId xmlns:a16="http://schemas.microsoft.com/office/drawing/2014/main" id="{20B99DB7-21BA-476A-A5B8-F88BF0BA9C6F}"/>
              </a:ext>
            </a:extLst>
          </p:cNvPr>
          <p:cNvSpPr txBox="1"/>
          <p:nvPr/>
        </p:nvSpPr>
        <p:spPr>
          <a:xfrm>
            <a:off x="1973019" y="4786861"/>
            <a:ext cx="1415607" cy="400110"/>
          </a:xfrm>
          <a:prstGeom prst="rect">
            <a:avLst/>
          </a:prstGeom>
          <a:noFill/>
        </p:spPr>
        <p:txBody>
          <a:bodyPr wrap="square" rtlCol="0">
            <a:spAutoFit/>
          </a:bodyPr>
          <a:lstStyle/>
          <a:p>
            <a:pPr algn="just" defTabSz="685800">
              <a:defRPr/>
            </a:pPr>
            <a:r>
              <a:rPr lang="pt-BR" sz="2000" b="1" dirty="0">
                <a:solidFill>
                  <a:srgbClr val="005F86"/>
                </a:solidFill>
                <a:latin typeface="Helvetica"/>
              </a:rPr>
              <a:t>CARGILL</a:t>
            </a:r>
            <a:endParaRPr lang="pt-BR" sz="2000" dirty="0">
              <a:solidFill>
                <a:prstClr val="black"/>
              </a:solidFill>
              <a:latin typeface="Helvetica"/>
            </a:endParaRPr>
          </a:p>
        </p:txBody>
      </p:sp>
      <p:pic>
        <p:nvPicPr>
          <p:cNvPr id="34" name="Picture 75">
            <a:extLst>
              <a:ext uri="{FF2B5EF4-FFF2-40B4-BE49-F238E27FC236}">
                <a16:creationId xmlns:a16="http://schemas.microsoft.com/office/drawing/2014/main" id="{EB92EC22-34EC-4B44-8BD8-E3C3D82DF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5302" y="3038579"/>
            <a:ext cx="429298" cy="429298"/>
          </a:xfrm>
          <a:prstGeom prst="rect">
            <a:avLst/>
          </a:prstGeom>
        </p:spPr>
      </p:pic>
      <p:pic>
        <p:nvPicPr>
          <p:cNvPr id="35" name="Picture 76">
            <a:extLst>
              <a:ext uri="{FF2B5EF4-FFF2-40B4-BE49-F238E27FC236}">
                <a16:creationId xmlns:a16="http://schemas.microsoft.com/office/drawing/2014/main" id="{7781282B-F442-4392-92FB-5DE00BA524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9203" y="2899063"/>
            <a:ext cx="433137" cy="433137"/>
          </a:xfrm>
          <a:prstGeom prst="rect">
            <a:avLst/>
          </a:prstGeom>
        </p:spPr>
      </p:pic>
      <p:pic>
        <p:nvPicPr>
          <p:cNvPr id="36" name="Picture 76">
            <a:extLst>
              <a:ext uri="{FF2B5EF4-FFF2-40B4-BE49-F238E27FC236}">
                <a16:creationId xmlns:a16="http://schemas.microsoft.com/office/drawing/2014/main" id="{43421C24-8744-4958-82CE-BD44D88B0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8679" y="3054811"/>
            <a:ext cx="433137" cy="433137"/>
          </a:xfrm>
          <a:prstGeom prst="rect">
            <a:avLst/>
          </a:prstGeom>
        </p:spPr>
      </p:pic>
      <p:sp>
        <p:nvSpPr>
          <p:cNvPr id="30" name="Title 1">
            <a:extLst>
              <a:ext uri="{FF2B5EF4-FFF2-40B4-BE49-F238E27FC236}">
                <a16:creationId xmlns:a16="http://schemas.microsoft.com/office/drawing/2014/main" id="{B09FFD5F-BAAA-4F2B-960B-7DCBDF8C1AD0}"/>
              </a:ext>
            </a:extLst>
          </p:cNvPr>
          <p:cNvSpPr txBox="1">
            <a:spLocks/>
          </p:cNvSpPr>
          <p:nvPr/>
        </p:nvSpPr>
        <p:spPr>
          <a:xfrm>
            <a:off x="300747" y="407635"/>
            <a:ext cx="8624281" cy="68897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Proceso Ariba Network</a:t>
            </a:r>
          </a:p>
        </p:txBody>
      </p:sp>
      <p:pic>
        <p:nvPicPr>
          <p:cNvPr id="33" name="Picture 75">
            <a:extLst>
              <a:ext uri="{FF2B5EF4-FFF2-40B4-BE49-F238E27FC236}">
                <a16:creationId xmlns:a16="http://schemas.microsoft.com/office/drawing/2014/main" id="{69D1D741-2BF0-441E-AAD9-22691EF4E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0957" y="3025887"/>
            <a:ext cx="429298" cy="429298"/>
          </a:xfrm>
          <a:prstGeom prst="rect">
            <a:avLst/>
          </a:prstGeom>
        </p:spPr>
      </p:pic>
      <p:pic>
        <p:nvPicPr>
          <p:cNvPr id="37" name="Picture 6">
            <a:extLst>
              <a:ext uri="{FF2B5EF4-FFF2-40B4-BE49-F238E27FC236}">
                <a16:creationId xmlns:a16="http://schemas.microsoft.com/office/drawing/2014/main" id="{B32F81D2-ECFC-4DFC-9179-8E245DD8BEBF}"/>
              </a:ext>
            </a:extLst>
          </p:cNvPr>
          <p:cNvPicPr>
            <a:picLocks noChangeAspect="1"/>
          </p:cNvPicPr>
          <p:nvPr/>
        </p:nvPicPr>
        <p:blipFill>
          <a:blip r:embed="rId5"/>
          <a:stretch>
            <a:fillRect/>
          </a:stretch>
        </p:blipFill>
        <p:spPr>
          <a:xfrm>
            <a:off x="5475856" y="2766760"/>
            <a:ext cx="600741" cy="648419"/>
          </a:xfrm>
          <a:prstGeom prst="rect">
            <a:avLst/>
          </a:prstGeom>
        </p:spPr>
      </p:pic>
      <p:pic>
        <p:nvPicPr>
          <p:cNvPr id="38" name="Picture 76">
            <a:extLst>
              <a:ext uri="{FF2B5EF4-FFF2-40B4-BE49-F238E27FC236}">
                <a16:creationId xmlns:a16="http://schemas.microsoft.com/office/drawing/2014/main" id="{1916470B-A0F0-4806-98B2-B042C04224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6244" y="2988907"/>
            <a:ext cx="433137" cy="433137"/>
          </a:xfrm>
          <a:prstGeom prst="rect">
            <a:avLst/>
          </a:prstGeom>
        </p:spPr>
      </p:pic>
      <p:sp>
        <p:nvSpPr>
          <p:cNvPr id="39" name="TextBox 7">
            <a:extLst>
              <a:ext uri="{FF2B5EF4-FFF2-40B4-BE49-F238E27FC236}">
                <a16:creationId xmlns:a16="http://schemas.microsoft.com/office/drawing/2014/main" id="{6BF5B356-FAEB-4F45-AAD2-AAF7D8B14EA6}"/>
              </a:ext>
            </a:extLst>
          </p:cNvPr>
          <p:cNvSpPr txBox="1"/>
          <p:nvPr/>
        </p:nvSpPr>
        <p:spPr>
          <a:xfrm>
            <a:off x="6086244" y="4786861"/>
            <a:ext cx="2016861" cy="400110"/>
          </a:xfrm>
          <a:prstGeom prst="rect">
            <a:avLst/>
          </a:prstGeom>
          <a:noFill/>
        </p:spPr>
        <p:txBody>
          <a:bodyPr wrap="square" rtlCol="0">
            <a:spAutoFit/>
          </a:bodyPr>
          <a:lstStyle/>
          <a:p>
            <a:pPr algn="just" defTabSz="685800">
              <a:defRPr/>
            </a:pPr>
            <a:r>
              <a:rPr lang="pt-BR" sz="2000" b="1" dirty="0">
                <a:solidFill>
                  <a:srgbClr val="005F86"/>
                </a:solidFill>
                <a:latin typeface="Helvetica"/>
              </a:rPr>
              <a:t>PROVEEDOR</a:t>
            </a:r>
            <a:endParaRPr lang="pt-BR" sz="2000" dirty="0">
              <a:solidFill>
                <a:prstClr val="black"/>
              </a:solidFill>
              <a:latin typeface="Helvetica"/>
            </a:endParaRPr>
          </a:p>
        </p:txBody>
      </p:sp>
      <p:sp>
        <p:nvSpPr>
          <p:cNvPr id="3" name="Retângulo 2">
            <a:extLst>
              <a:ext uri="{FF2B5EF4-FFF2-40B4-BE49-F238E27FC236}">
                <a16:creationId xmlns:a16="http://schemas.microsoft.com/office/drawing/2014/main" id="{6C5810A7-0C3A-4727-BD7A-DA330701E2CB}"/>
              </a:ext>
            </a:extLst>
          </p:cNvPr>
          <p:cNvSpPr/>
          <p:nvPr/>
        </p:nvSpPr>
        <p:spPr>
          <a:xfrm>
            <a:off x="6899396" y="1273830"/>
            <a:ext cx="1848153" cy="7518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CaixaDeTexto 13">
            <a:extLst>
              <a:ext uri="{FF2B5EF4-FFF2-40B4-BE49-F238E27FC236}">
                <a16:creationId xmlns:a16="http://schemas.microsoft.com/office/drawing/2014/main" id="{EC414D96-2F7D-4A81-9B7F-17BB02094052}"/>
              </a:ext>
            </a:extLst>
          </p:cNvPr>
          <p:cNvSpPr txBox="1"/>
          <p:nvPr/>
        </p:nvSpPr>
        <p:spPr>
          <a:xfrm>
            <a:off x="6816442" y="1221875"/>
            <a:ext cx="2016315" cy="830997"/>
          </a:xfrm>
          <a:prstGeom prst="rect">
            <a:avLst/>
          </a:prstGeom>
          <a:noFill/>
        </p:spPr>
        <p:txBody>
          <a:bodyPr wrap="square" rtlCol="0">
            <a:spAutoFit/>
          </a:bodyPr>
          <a:lstStyle/>
          <a:p>
            <a:pPr algn="ctr"/>
            <a:r>
              <a:rPr lang="es-CR" sz="1200" dirty="0"/>
              <a:t>Confirmar Ordenes de Compras es </a:t>
            </a:r>
            <a:r>
              <a:rPr lang="es-CR" sz="1200" b="1" dirty="0"/>
              <a:t>Obligatorio</a:t>
            </a:r>
            <a:r>
              <a:rPr lang="es-CR" sz="1200" dirty="0"/>
              <a:t>, con un máximo de 48 Horas o dos Días hábiles</a:t>
            </a:r>
          </a:p>
        </p:txBody>
      </p:sp>
      <p:sp>
        <p:nvSpPr>
          <p:cNvPr id="16" name="Retângulo 15">
            <a:extLst>
              <a:ext uri="{FF2B5EF4-FFF2-40B4-BE49-F238E27FC236}">
                <a16:creationId xmlns:a16="http://schemas.microsoft.com/office/drawing/2014/main" id="{12BA0129-7911-4728-A50E-B7A34D9BA9BE}"/>
              </a:ext>
            </a:extLst>
          </p:cNvPr>
          <p:cNvSpPr/>
          <p:nvPr/>
        </p:nvSpPr>
        <p:spPr>
          <a:xfrm>
            <a:off x="4415547" y="3244334"/>
            <a:ext cx="312906" cy="369332"/>
          </a:xfrm>
          <a:prstGeom prst="rect">
            <a:avLst/>
          </a:prstGeom>
        </p:spPr>
        <p:txBody>
          <a:bodyPr wrap="none">
            <a:spAutoFit/>
          </a:bodyPr>
          <a:lstStyle/>
          <a:p>
            <a:pPr fontAlgn="base">
              <a:spcBef>
                <a:spcPct val="0"/>
              </a:spcBef>
              <a:spcAft>
                <a:spcPct val="0"/>
              </a:spcAft>
              <a:defRPr/>
            </a:pPr>
            <a:fld id="{5809EC75-700E-46CC-9B1D-95A6AC53FD42}" type="slidenum">
              <a:rPr lang="en-US">
                <a:solidFill>
                  <a:prstClr val="white"/>
                </a:solidFill>
              </a:rPr>
              <a:pPr fontAlgn="base">
                <a:spcBef>
                  <a:spcPct val="0"/>
                </a:spcBef>
                <a:spcAft>
                  <a:spcPct val="0"/>
                </a:spcAft>
                <a:defRPr/>
              </a:pPr>
              <a:t>21</a:t>
            </a:fld>
            <a:endParaRPr lang="en-US" dirty="0">
              <a:solidFill>
                <a:prstClr val="white"/>
              </a:solidFill>
            </a:endParaRPr>
          </a:p>
        </p:txBody>
      </p:sp>
      <p:sp>
        <p:nvSpPr>
          <p:cNvPr id="19" name="Retângulo 18">
            <a:extLst>
              <a:ext uri="{FF2B5EF4-FFF2-40B4-BE49-F238E27FC236}">
                <a16:creationId xmlns:a16="http://schemas.microsoft.com/office/drawing/2014/main" id="{7D6C87B0-1D5D-4B00-9B56-0BD4750DDD2B}"/>
              </a:ext>
            </a:extLst>
          </p:cNvPr>
          <p:cNvSpPr/>
          <p:nvPr/>
        </p:nvSpPr>
        <p:spPr>
          <a:xfrm>
            <a:off x="300747" y="6359009"/>
            <a:ext cx="263214" cy="261610"/>
          </a:xfrm>
          <a:prstGeom prst="rect">
            <a:avLst/>
          </a:prstGeom>
        </p:spPr>
        <p:txBody>
          <a:bodyPr wrap="none">
            <a:spAutoFit/>
          </a:bodyPr>
          <a:lstStyle/>
          <a:p>
            <a:pPr fontAlgn="base">
              <a:spcBef>
                <a:spcPct val="0"/>
              </a:spcBef>
              <a:spcAft>
                <a:spcPct val="0"/>
              </a:spcAft>
              <a:defRPr/>
            </a:pPr>
            <a:r>
              <a:rPr lang="en-US" sz="1100" b="1" dirty="0">
                <a:solidFill>
                  <a:prstClr val="white"/>
                </a:solidFill>
              </a:rPr>
              <a:t>9</a:t>
            </a:r>
          </a:p>
        </p:txBody>
      </p:sp>
    </p:spTree>
    <p:extLst>
      <p:ext uri="{BB962C8B-B14F-4D97-AF65-F5344CB8AC3E}">
        <p14:creationId xmlns:p14="http://schemas.microsoft.com/office/powerpoint/2010/main" val="38659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859536" y="2258568"/>
            <a:ext cx="7424928" cy="2340864"/>
          </a:xfrm>
        </p:spPr>
        <p:txBody>
          <a:bodyPr/>
          <a:lstStyle/>
          <a:p>
            <a:r>
              <a:rPr lang="es-CR" sz="3600" dirty="0"/>
              <a:t>2. Acceder a la Cuenta Estándar</a:t>
            </a:r>
            <a:br>
              <a:rPr lang="es-CR" sz="3600" dirty="0"/>
            </a:br>
            <a:r>
              <a:rPr lang="es-CR" sz="3600" dirty="0"/>
              <a:t>(Recebimiento de primer pedido)	</a:t>
            </a:r>
            <a:br>
              <a:rPr lang="es-CR" sz="3600" dirty="0"/>
            </a:br>
            <a:endParaRPr lang="en-US" sz="3600" dirty="0"/>
          </a:p>
        </p:txBody>
      </p:sp>
      <p:sp>
        <p:nvSpPr>
          <p:cNvPr id="9" name="Slide Number Placeholder 8"/>
          <p:cNvSpPr>
            <a:spLocks noGrp="1"/>
          </p:cNvSpPr>
          <p:nvPr>
            <p:ph type="sldNum" sz="quarter" idx="4"/>
          </p:nvPr>
        </p:nvSpPr>
        <p:spPr/>
        <p:txBody>
          <a:bodyPr/>
          <a:lstStyle/>
          <a:p>
            <a:fld id="{3DF1AFCE-D540-41EE-B441-3ED6DEB25CDC}" type="slidenum">
              <a:rPr lang="en-US" smtClean="0"/>
              <a:pPr/>
              <a:t>22</a:t>
            </a:fld>
            <a:endParaRPr lang="en-US" dirty="0"/>
          </a:p>
        </p:txBody>
      </p:sp>
    </p:spTree>
    <p:extLst>
      <p:ext uri="{BB962C8B-B14F-4D97-AF65-F5344CB8AC3E}">
        <p14:creationId xmlns:p14="http://schemas.microsoft.com/office/powerpoint/2010/main" val="124599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0" y="2474913"/>
            <a:ext cx="8647113" cy="3316287"/>
          </a:xfrm>
        </p:spPr>
        <p:txBody>
          <a:bodyPr/>
          <a:lstStyle/>
          <a:p>
            <a:pPr marL="0" indent="0">
              <a:buNone/>
            </a:pPr>
            <a:r>
              <a:rPr lang="pt-BR" dirty="0"/>
              <a:t>   </a:t>
            </a:r>
          </a:p>
        </p:txBody>
      </p:sp>
      <p:sp>
        <p:nvSpPr>
          <p:cNvPr id="2" name="Title 1"/>
          <p:cNvSpPr>
            <a:spLocks noGrp="1"/>
          </p:cNvSpPr>
          <p:nvPr>
            <p:ph type="title" idx="4294967295"/>
          </p:nvPr>
        </p:nvSpPr>
        <p:spPr>
          <a:xfrm>
            <a:off x="93073" y="95427"/>
            <a:ext cx="8636431" cy="653023"/>
          </a:xfrm>
        </p:spPr>
        <p:txBody>
          <a:bodyPr>
            <a:noAutofit/>
          </a:bodyPr>
          <a:lstStyle/>
          <a:p>
            <a:r>
              <a:rPr lang="es-CR" sz="2800" dirty="0"/>
              <a:t>Recibirá un correo de notificación de Ariba</a:t>
            </a:r>
          </a:p>
        </p:txBody>
      </p:sp>
      <p:sp>
        <p:nvSpPr>
          <p:cNvPr id="5" name="Retângulo 4">
            <a:extLst>
              <a:ext uri="{FF2B5EF4-FFF2-40B4-BE49-F238E27FC236}">
                <a16:creationId xmlns:a16="http://schemas.microsoft.com/office/drawing/2014/main" id="{D0214713-CD9F-4002-BB64-D3832EEEF80C}"/>
              </a:ext>
            </a:extLst>
          </p:cNvPr>
          <p:cNvSpPr/>
          <p:nvPr/>
        </p:nvSpPr>
        <p:spPr>
          <a:xfrm>
            <a:off x="0" y="697468"/>
            <a:ext cx="9050927" cy="738664"/>
          </a:xfrm>
          <a:prstGeom prst="rect">
            <a:avLst/>
          </a:prstGeom>
        </p:spPr>
        <p:txBody>
          <a:bodyPr wrap="square">
            <a:spAutoFit/>
          </a:bodyPr>
          <a:lstStyle/>
          <a:p>
            <a:r>
              <a:rPr lang="es-CR" sz="1400" b="1" dirty="0">
                <a:solidFill>
                  <a:srgbClr val="279989"/>
                </a:solidFill>
              </a:rPr>
              <a:t>A cual correo? A un solo correo, el que nos confirmen.</a:t>
            </a:r>
          </a:p>
          <a:p>
            <a:r>
              <a:rPr lang="es-CR" sz="1400" b="1" dirty="0">
                <a:solidFill>
                  <a:srgbClr val="279989"/>
                </a:solidFill>
              </a:rPr>
              <a:t>Solo la primer orden de compra llegará a un único correo, las demás llegarán a los correos que se configuren en la cuenta. De clic en “Procesar pedido”</a:t>
            </a:r>
          </a:p>
        </p:txBody>
      </p:sp>
      <p:sp>
        <p:nvSpPr>
          <p:cNvPr id="3" name="Retângulo 2">
            <a:extLst>
              <a:ext uri="{FF2B5EF4-FFF2-40B4-BE49-F238E27FC236}">
                <a16:creationId xmlns:a16="http://schemas.microsoft.com/office/drawing/2014/main" id="{FE4EE753-BC60-4F7A-9BE7-B8DC5DB57784}"/>
              </a:ext>
            </a:extLst>
          </p:cNvPr>
          <p:cNvSpPr/>
          <p:nvPr/>
        </p:nvSpPr>
        <p:spPr>
          <a:xfrm>
            <a:off x="4152899" y="5000625"/>
            <a:ext cx="248602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Elipse 10">
            <a:extLst>
              <a:ext uri="{FF2B5EF4-FFF2-40B4-BE49-F238E27FC236}">
                <a16:creationId xmlns:a16="http://schemas.microsoft.com/office/drawing/2014/main" id="{034855C8-9B6F-4E2E-B9DD-C3A694FB356B}"/>
              </a:ext>
            </a:extLst>
          </p:cNvPr>
          <p:cNvSpPr/>
          <p:nvPr/>
        </p:nvSpPr>
        <p:spPr>
          <a:xfrm>
            <a:off x="5104659" y="4705773"/>
            <a:ext cx="168676" cy="172614"/>
          </a:xfrm>
          <a:prstGeom prst="ellipse">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dirty="0">
                <a:solidFill>
                  <a:schemeClr val="tx1"/>
                </a:solidFill>
              </a:rPr>
              <a:t>1</a:t>
            </a:r>
            <a:endParaRPr lang="es-CR" dirty="0">
              <a:solidFill>
                <a:schemeClr val="tx1"/>
              </a:solidFill>
            </a:endParaRPr>
          </a:p>
        </p:txBody>
      </p:sp>
      <p:pic>
        <p:nvPicPr>
          <p:cNvPr id="7" name="Imagen 6">
            <a:extLst>
              <a:ext uri="{FF2B5EF4-FFF2-40B4-BE49-F238E27FC236}">
                <a16:creationId xmlns:a16="http://schemas.microsoft.com/office/drawing/2014/main" id="{4EAE375D-865D-45E0-A3B0-D1A57EF29FA5}"/>
              </a:ext>
            </a:extLst>
          </p:cNvPr>
          <p:cNvPicPr>
            <a:picLocks noChangeAspect="1"/>
          </p:cNvPicPr>
          <p:nvPr/>
        </p:nvPicPr>
        <p:blipFill>
          <a:blip r:embed="rId2"/>
          <a:stretch>
            <a:fillRect/>
          </a:stretch>
        </p:blipFill>
        <p:spPr>
          <a:xfrm>
            <a:off x="0" y="1696116"/>
            <a:ext cx="9144000" cy="4444169"/>
          </a:xfrm>
          <a:prstGeom prst="rect">
            <a:avLst/>
          </a:prstGeom>
        </p:spPr>
      </p:pic>
      <p:cxnSp>
        <p:nvCxnSpPr>
          <p:cNvPr id="10" name="Conector recto de flecha 9">
            <a:extLst>
              <a:ext uri="{FF2B5EF4-FFF2-40B4-BE49-F238E27FC236}">
                <a16:creationId xmlns:a16="http://schemas.microsoft.com/office/drawing/2014/main" id="{2430BA74-A75F-4953-822D-0232415A7F2F}"/>
              </a:ext>
            </a:extLst>
          </p:cNvPr>
          <p:cNvCxnSpPr>
            <a:cxnSpLocks/>
          </p:cNvCxnSpPr>
          <p:nvPr/>
        </p:nvCxnSpPr>
        <p:spPr>
          <a:xfrm flipH="1">
            <a:off x="4785064" y="553369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750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19767" y="885746"/>
            <a:ext cx="8647343" cy="323165"/>
          </a:xfrm>
          <a:prstGeom prst="rect">
            <a:avLst/>
          </a:prstGeom>
        </p:spPr>
        <p:txBody>
          <a:bodyPr wrap="square">
            <a:spAutoFit/>
          </a:bodyPr>
          <a:lstStyle/>
          <a:p>
            <a:r>
              <a:rPr lang="es-CR" sz="1500" b="1" dirty="0">
                <a:solidFill>
                  <a:srgbClr val="279989"/>
                </a:solidFill>
              </a:rPr>
              <a:t>Ariba identificará que probablemente tiene una cuenta, de clic en la “x”</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Mensaje de validación de cuenta</a:t>
            </a:r>
          </a:p>
        </p:txBody>
      </p:sp>
      <p:sp>
        <p:nvSpPr>
          <p:cNvPr id="11" name="Elipse 10">
            <a:extLst>
              <a:ext uri="{FF2B5EF4-FFF2-40B4-BE49-F238E27FC236}">
                <a16:creationId xmlns:a16="http://schemas.microsoft.com/office/drawing/2014/main" id="{96E834A7-CD8B-4D3F-918D-8E31EC6C02EC}"/>
              </a:ext>
            </a:extLst>
          </p:cNvPr>
          <p:cNvSpPr/>
          <p:nvPr/>
        </p:nvSpPr>
        <p:spPr>
          <a:xfrm>
            <a:off x="5033637" y="2069105"/>
            <a:ext cx="168676" cy="172614"/>
          </a:xfrm>
          <a:prstGeom prst="ellipse">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chemeClr val="tx1"/>
                </a:solidFill>
              </a:rPr>
              <a:t>2</a:t>
            </a:r>
            <a:endParaRPr lang="es-CR" b="1" dirty="0">
              <a:solidFill>
                <a:schemeClr val="tx1"/>
              </a:solidFill>
            </a:endParaRPr>
          </a:p>
        </p:txBody>
      </p:sp>
      <p:pic>
        <p:nvPicPr>
          <p:cNvPr id="2" name="Imagen 1">
            <a:extLst>
              <a:ext uri="{FF2B5EF4-FFF2-40B4-BE49-F238E27FC236}">
                <a16:creationId xmlns:a16="http://schemas.microsoft.com/office/drawing/2014/main" id="{18B2CEC3-7872-439C-AF83-82390379D1A2}"/>
              </a:ext>
            </a:extLst>
          </p:cNvPr>
          <p:cNvPicPr>
            <a:picLocks noChangeAspect="1"/>
          </p:cNvPicPr>
          <p:nvPr/>
        </p:nvPicPr>
        <p:blipFill>
          <a:blip r:embed="rId2"/>
          <a:stretch>
            <a:fillRect/>
          </a:stretch>
        </p:blipFill>
        <p:spPr>
          <a:xfrm>
            <a:off x="-747" y="1785761"/>
            <a:ext cx="9144000" cy="3517298"/>
          </a:xfrm>
          <a:prstGeom prst="rect">
            <a:avLst/>
          </a:prstGeom>
        </p:spPr>
      </p:pic>
      <p:cxnSp>
        <p:nvCxnSpPr>
          <p:cNvPr id="10" name="Conector recto de flecha 9">
            <a:extLst>
              <a:ext uri="{FF2B5EF4-FFF2-40B4-BE49-F238E27FC236}">
                <a16:creationId xmlns:a16="http://schemas.microsoft.com/office/drawing/2014/main" id="{F2171991-5E6C-44DC-960F-D780C7072741}"/>
              </a:ext>
            </a:extLst>
          </p:cNvPr>
          <p:cNvCxnSpPr>
            <a:cxnSpLocks/>
          </p:cNvCxnSpPr>
          <p:nvPr/>
        </p:nvCxnSpPr>
        <p:spPr>
          <a:xfrm flipH="1">
            <a:off x="5894773" y="363387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070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19767" y="885746"/>
            <a:ext cx="8647343" cy="323165"/>
          </a:xfrm>
          <a:prstGeom prst="rect">
            <a:avLst/>
          </a:prstGeom>
        </p:spPr>
        <p:txBody>
          <a:bodyPr wrap="square">
            <a:spAutoFit/>
          </a:bodyPr>
          <a:lstStyle/>
          <a:p>
            <a:r>
              <a:rPr lang="es-CR" sz="1500" b="1" dirty="0">
                <a:solidFill>
                  <a:srgbClr val="279989"/>
                </a:solidFill>
              </a:rPr>
              <a:t>De clic en Ingresar</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Ingrese a su cuenta</a:t>
            </a:r>
          </a:p>
        </p:txBody>
      </p:sp>
      <p:pic>
        <p:nvPicPr>
          <p:cNvPr id="7" name="Imagen 6">
            <a:extLst>
              <a:ext uri="{FF2B5EF4-FFF2-40B4-BE49-F238E27FC236}">
                <a16:creationId xmlns:a16="http://schemas.microsoft.com/office/drawing/2014/main" id="{167FCCE5-3838-4A15-A7ED-89D3758D1EC1}"/>
              </a:ext>
            </a:extLst>
          </p:cNvPr>
          <p:cNvPicPr>
            <a:picLocks noChangeAspect="1"/>
          </p:cNvPicPr>
          <p:nvPr/>
        </p:nvPicPr>
        <p:blipFill>
          <a:blip r:embed="rId2"/>
          <a:stretch>
            <a:fillRect/>
          </a:stretch>
        </p:blipFill>
        <p:spPr>
          <a:xfrm>
            <a:off x="0" y="1720666"/>
            <a:ext cx="9144000" cy="3416668"/>
          </a:xfrm>
          <a:prstGeom prst="rect">
            <a:avLst/>
          </a:prstGeom>
        </p:spPr>
      </p:pic>
      <p:cxnSp>
        <p:nvCxnSpPr>
          <p:cNvPr id="10" name="Conector recto de flecha 9">
            <a:extLst>
              <a:ext uri="{FF2B5EF4-FFF2-40B4-BE49-F238E27FC236}">
                <a16:creationId xmlns:a16="http://schemas.microsoft.com/office/drawing/2014/main" id="{F2171991-5E6C-44DC-960F-D780C7072741}"/>
              </a:ext>
            </a:extLst>
          </p:cNvPr>
          <p:cNvCxnSpPr>
            <a:cxnSpLocks/>
          </p:cNvCxnSpPr>
          <p:nvPr/>
        </p:nvCxnSpPr>
        <p:spPr>
          <a:xfrm flipH="1">
            <a:off x="5424256" y="241443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CaixaDeTexto 1">
            <a:extLst>
              <a:ext uri="{FF2B5EF4-FFF2-40B4-BE49-F238E27FC236}">
                <a16:creationId xmlns:a16="http://schemas.microsoft.com/office/drawing/2014/main" id="{73B51467-7C1B-47B5-B88C-D7B80760B23B}"/>
              </a:ext>
            </a:extLst>
          </p:cNvPr>
          <p:cNvSpPr txBox="1"/>
          <p:nvPr/>
        </p:nvSpPr>
        <p:spPr>
          <a:xfrm>
            <a:off x="618106" y="4927600"/>
            <a:ext cx="8048257" cy="1692771"/>
          </a:xfrm>
          <a:prstGeom prst="rect">
            <a:avLst/>
          </a:prstGeom>
          <a:noFill/>
        </p:spPr>
        <p:txBody>
          <a:bodyPr wrap="square" rtlCol="0">
            <a:spAutoFit/>
          </a:bodyPr>
          <a:lstStyle/>
          <a:p>
            <a:pPr algn="just"/>
            <a:r>
              <a:rPr lang="es-ES" sz="1700" b="1" dirty="0">
                <a:solidFill>
                  <a:srgbClr val="FF0000"/>
                </a:solidFill>
              </a:rPr>
              <a:t>PARA LOS PROVEEDORES DE </a:t>
            </a:r>
            <a:r>
              <a:rPr lang="es-ES" sz="1700" b="1" u="sng" dirty="0">
                <a:solidFill>
                  <a:srgbClr val="FF0000"/>
                </a:solidFill>
              </a:rPr>
              <a:t>Argentina Paraguay Bolivia y Uruguay</a:t>
            </a:r>
            <a:r>
              <a:rPr lang="es-ES" sz="1700" b="1" dirty="0">
                <a:solidFill>
                  <a:srgbClr val="FF0000"/>
                </a:solidFill>
              </a:rPr>
              <a:t>: SI SE ACORDÓ QUE HARÍA SU CUENTA TAN PRONTO COMO LLEGARA EL PRIMER PEDIDO, HAGA CLIC EN “SIGN UP" Y SIGA LOS PASOS DE CREACIÓN DE LA CUENTA QUE ESTAN EN LAS PRIMERAS FIRMINAS DE ESTA PRESENTACIÓN</a:t>
            </a:r>
            <a:r>
              <a:rPr lang="es-ES" b="1" dirty="0">
                <a:solidFill>
                  <a:srgbClr val="FF0000"/>
                </a:solidFill>
              </a:rPr>
              <a:t>
</a:t>
            </a:r>
            <a:endParaRPr lang="pt-BR" b="1" dirty="0">
              <a:solidFill>
                <a:srgbClr val="FF0000"/>
              </a:solidFill>
            </a:endParaRPr>
          </a:p>
        </p:txBody>
      </p:sp>
    </p:spTree>
    <p:extLst>
      <p:ext uri="{BB962C8B-B14F-4D97-AF65-F5344CB8AC3E}">
        <p14:creationId xmlns:p14="http://schemas.microsoft.com/office/powerpoint/2010/main" val="46915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19767" y="885746"/>
            <a:ext cx="8647343" cy="323165"/>
          </a:xfrm>
          <a:prstGeom prst="rect">
            <a:avLst/>
          </a:prstGeom>
        </p:spPr>
        <p:txBody>
          <a:bodyPr wrap="square">
            <a:spAutoFit/>
          </a:bodyPr>
          <a:lstStyle/>
          <a:p>
            <a:r>
              <a:rPr lang="es-CR" sz="1500" b="1" dirty="0">
                <a:solidFill>
                  <a:srgbClr val="279989"/>
                </a:solidFill>
              </a:rPr>
              <a:t>Ingrese su usuario y contraseña, luego de clic en “ok”</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Ingrese a su cuenta</a:t>
            </a:r>
          </a:p>
        </p:txBody>
      </p:sp>
      <p:pic>
        <p:nvPicPr>
          <p:cNvPr id="2" name="Imagen 1">
            <a:extLst>
              <a:ext uri="{FF2B5EF4-FFF2-40B4-BE49-F238E27FC236}">
                <a16:creationId xmlns:a16="http://schemas.microsoft.com/office/drawing/2014/main" id="{F00DB220-9F81-418D-A88D-7EEBBB9F051F}"/>
              </a:ext>
            </a:extLst>
          </p:cNvPr>
          <p:cNvPicPr>
            <a:picLocks noChangeAspect="1"/>
          </p:cNvPicPr>
          <p:nvPr/>
        </p:nvPicPr>
        <p:blipFill>
          <a:blip r:embed="rId2"/>
          <a:stretch>
            <a:fillRect/>
          </a:stretch>
        </p:blipFill>
        <p:spPr>
          <a:xfrm>
            <a:off x="1047705" y="1669858"/>
            <a:ext cx="6223108" cy="4302396"/>
          </a:xfrm>
          <a:prstGeom prst="rect">
            <a:avLst/>
          </a:prstGeom>
        </p:spPr>
      </p:pic>
      <p:cxnSp>
        <p:nvCxnSpPr>
          <p:cNvPr id="10" name="Conector recto de flecha 9">
            <a:extLst>
              <a:ext uri="{FF2B5EF4-FFF2-40B4-BE49-F238E27FC236}">
                <a16:creationId xmlns:a16="http://schemas.microsoft.com/office/drawing/2014/main" id="{F2171991-5E6C-44DC-960F-D780C7072741}"/>
              </a:ext>
            </a:extLst>
          </p:cNvPr>
          <p:cNvCxnSpPr>
            <a:cxnSpLocks/>
          </p:cNvCxnSpPr>
          <p:nvPr/>
        </p:nvCxnSpPr>
        <p:spPr>
          <a:xfrm flipH="1">
            <a:off x="6667130" y="423795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1665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940689" y="2344293"/>
            <a:ext cx="7424928" cy="2340864"/>
          </a:xfrm>
        </p:spPr>
        <p:txBody>
          <a:bodyPr/>
          <a:lstStyle/>
          <a:p>
            <a:r>
              <a:rPr lang="es-CR" sz="3600" dirty="0"/>
              <a:t>Conociendo la Orden de Compra</a:t>
            </a:r>
          </a:p>
        </p:txBody>
      </p:sp>
      <p:sp>
        <p:nvSpPr>
          <p:cNvPr id="9" name="Slide Number Placeholder 8"/>
          <p:cNvSpPr>
            <a:spLocks noGrp="1"/>
          </p:cNvSpPr>
          <p:nvPr>
            <p:ph type="sldNum" sz="quarter" idx="4"/>
          </p:nvPr>
        </p:nvSpPr>
        <p:spPr/>
        <p:txBody>
          <a:bodyPr/>
          <a:lstStyle/>
          <a:p>
            <a:fld id="{3DF1AFCE-D540-41EE-B441-3ED6DEB25CDC}" type="slidenum">
              <a:rPr lang="en-US" smtClean="0"/>
              <a:pPr/>
              <a:t>27</a:t>
            </a:fld>
            <a:endParaRPr lang="en-US" dirty="0"/>
          </a:p>
        </p:txBody>
      </p:sp>
    </p:spTree>
    <p:extLst>
      <p:ext uri="{BB962C8B-B14F-4D97-AF65-F5344CB8AC3E}">
        <p14:creationId xmlns:p14="http://schemas.microsoft.com/office/powerpoint/2010/main" val="27083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Conociendo la Orden de Compra</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133543" y="811076"/>
            <a:ext cx="8761412" cy="523220"/>
          </a:xfrm>
          <a:prstGeom prst="rect">
            <a:avLst/>
          </a:prstGeom>
        </p:spPr>
        <p:txBody>
          <a:bodyPr wrap="square">
            <a:spAutoFit/>
          </a:bodyPr>
          <a:lstStyle/>
          <a:p>
            <a:r>
              <a:rPr lang="es-CR" sz="1400" b="1" dirty="0">
                <a:solidFill>
                  <a:srgbClr val="1E9D8B"/>
                </a:solidFill>
              </a:rPr>
              <a:t>Ordenes de compra envidas con el formato antiguo y modificadas aparecerán como “Nueva”. Cuidado con duplicar entregas las primeras semanas. </a:t>
            </a:r>
            <a:endParaRPr lang="es-CR" sz="1400" b="1" u="sng" dirty="0">
              <a:solidFill>
                <a:srgbClr val="1E9D8B"/>
              </a:solidFill>
            </a:endParaRPr>
          </a:p>
        </p:txBody>
      </p:sp>
      <p:sp>
        <p:nvSpPr>
          <p:cNvPr id="8" name="Elipse 7">
            <a:extLst>
              <a:ext uri="{FF2B5EF4-FFF2-40B4-BE49-F238E27FC236}">
                <a16:creationId xmlns:a16="http://schemas.microsoft.com/office/drawing/2014/main" id="{9B77D31E-FF4D-4408-92A5-FB094C72803B}"/>
              </a:ext>
            </a:extLst>
          </p:cNvPr>
          <p:cNvSpPr/>
          <p:nvPr/>
        </p:nvSpPr>
        <p:spPr>
          <a:xfrm>
            <a:off x="1665597" y="2442872"/>
            <a:ext cx="168676" cy="172614"/>
          </a:xfrm>
          <a:prstGeom prst="ellipse">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200" b="1" dirty="0">
                <a:solidFill>
                  <a:schemeClr val="tx1"/>
                </a:solidFill>
              </a:rPr>
              <a:t>3</a:t>
            </a:r>
            <a:endParaRPr lang="es-CR" b="1" dirty="0">
              <a:solidFill>
                <a:schemeClr val="tx1"/>
              </a:solidFill>
            </a:endParaRPr>
          </a:p>
        </p:txBody>
      </p:sp>
      <p:sp>
        <p:nvSpPr>
          <p:cNvPr id="11" name="Rectángulo 10">
            <a:extLst>
              <a:ext uri="{FF2B5EF4-FFF2-40B4-BE49-F238E27FC236}">
                <a16:creationId xmlns:a16="http://schemas.microsoft.com/office/drawing/2014/main" id="{73BCEC5A-04B0-49D9-8525-092BDD10120F}"/>
              </a:ext>
            </a:extLst>
          </p:cNvPr>
          <p:cNvSpPr/>
          <p:nvPr/>
        </p:nvSpPr>
        <p:spPr>
          <a:xfrm>
            <a:off x="3497804" y="4815396"/>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11">
            <a:extLst>
              <a:ext uri="{FF2B5EF4-FFF2-40B4-BE49-F238E27FC236}">
                <a16:creationId xmlns:a16="http://schemas.microsoft.com/office/drawing/2014/main" id="{A516F2E8-DED9-4C7C-8E86-C5E474708744}"/>
              </a:ext>
            </a:extLst>
          </p:cNvPr>
          <p:cNvPicPr>
            <a:picLocks noChangeAspect="1"/>
          </p:cNvPicPr>
          <p:nvPr/>
        </p:nvPicPr>
        <p:blipFill>
          <a:blip r:embed="rId2"/>
          <a:stretch>
            <a:fillRect/>
          </a:stretch>
        </p:blipFill>
        <p:spPr>
          <a:xfrm>
            <a:off x="23591" y="1568196"/>
            <a:ext cx="9096818" cy="4447224"/>
          </a:xfrm>
          <a:prstGeom prst="rect">
            <a:avLst/>
          </a:prstGeom>
        </p:spPr>
      </p:pic>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7820491" y="349860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Rectángulo 9">
            <a:extLst>
              <a:ext uri="{FF2B5EF4-FFF2-40B4-BE49-F238E27FC236}">
                <a16:creationId xmlns:a16="http://schemas.microsoft.com/office/drawing/2014/main" id="{8DC74D9E-D21C-4CA2-83E0-A36A0955BFFC}"/>
              </a:ext>
            </a:extLst>
          </p:cNvPr>
          <p:cNvSpPr/>
          <p:nvPr/>
        </p:nvSpPr>
        <p:spPr>
          <a:xfrm>
            <a:off x="2575913" y="3807152"/>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extLst>
              <a:ext uri="{FF2B5EF4-FFF2-40B4-BE49-F238E27FC236}">
                <a16:creationId xmlns:a16="http://schemas.microsoft.com/office/drawing/2014/main" id="{20DAF2B8-DFED-4910-96CC-A14787C54B32}"/>
              </a:ext>
            </a:extLst>
          </p:cNvPr>
          <p:cNvSpPr/>
          <p:nvPr/>
        </p:nvSpPr>
        <p:spPr>
          <a:xfrm>
            <a:off x="3785588" y="5292244"/>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Conector recto de flecha 13">
            <a:extLst>
              <a:ext uri="{FF2B5EF4-FFF2-40B4-BE49-F238E27FC236}">
                <a16:creationId xmlns:a16="http://schemas.microsoft.com/office/drawing/2014/main" id="{1F0434A1-1461-4456-9B05-7E1C63630D29}"/>
              </a:ext>
            </a:extLst>
          </p:cNvPr>
          <p:cNvCxnSpPr>
            <a:cxnSpLocks/>
          </p:cNvCxnSpPr>
          <p:nvPr/>
        </p:nvCxnSpPr>
        <p:spPr>
          <a:xfrm flipH="1">
            <a:off x="2805899" y="466447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881849" y="496939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3496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163464" y="115969"/>
            <a:ext cx="8590251" cy="690562"/>
          </a:xfrm>
        </p:spPr>
        <p:txBody>
          <a:bodyPr>
            <a:noAutofit/>
          </a:bodyPr>
          <a:lstStyle/>
          <a:p>
            <a:r>
              <a:rPr lang="es-CR" sz="2800" dirty="0"/>
              <a:t>Conociendo</a:t>
            </a:r>
            <a:r>
              <a:rPr lang="en-US" sz="2800" dirty="0"/>
              <a:t> la Orden de Compra</a:t>
            </a:r>
            <a:endParaRPr lang="es-CR" sz="2800" dirty="0"/>
          </a:p>
        </p:txBody>
      </p:sp>
      <p:sp>
        <p:nvSpPr>
          <p:cNvPr id="7" name="Retângulo 6">
            <a:extLst>
              <a:ext uri="{FF2B5EF4-FFF2-40B4-BE49-F238E27FC236}">
                <a16:creationId xmlns:a16="http://schemas.microsoft.com/office/drawing/2014/main" id="{CEAA442A-C75A-4A55-BBA2-206600F74F6A}"/>
              </a:ext>
            </a:extLst>
          </p:cNvPr>
          <p:cNvSpPr/>
          <p:nvPr/>
        </p:nvSpPr>
        <p:spPr>
          <a:xfrm>
            <a:off x="144463" y="564899"/>
            <a:ext cx="8761412" cy="954107"/>
          </a:xfrm>
          <a:prstGeom prst="rect">
            <a:avLst/>
          </a:prstGeom>
        </p:spPr>
        <p:txBody>
          <a:bodyPr wrap="square">
            <a:spAutoFit/>
          </a:bodyPr>
          <a:lstStyle/>
          <a:p>
            <a:r>
              <a:rPr lang="es-CR" sz="1400" b="1" dirty="0">
                <a:solidFill>
                  <a:srgbClr val="1E9D8B"/>
                </a:solidFill>
              </a:rPr>
              <a:t>Tenemos algunos campos en ingles. OJO con la cantidad .000 son decimales o sea para 3 unidades se visualizará como 3.000. Cuando la orden de compra se entrega en localidades diferentes encuentre la información en el detalle. Cual la entrega es en una sola localidad la encontrara en “Entregar a”</a:t>
            </a:r>
            <a:endParaRPr lang="es-CR" sz="1400" b="1" u="sng" dirty="0">
              <a:solidFill>
                <a:srgbClr val="1E9D8B"/>
              </a:solidFill>
            </a:endParaRPr>
          </a:p>
        </p:txBody>
      </p:sp>
      <p:sp>
        <p:nvSpPr>
          <p:cNvPr id="11" name="Rectángulo 10">
            <a:extLst>
              <a:ext uri="{FF2B5EF4-FFF2-40B4-BE49-F238E27FC236}">
                <a16:creationId xmlns:a16="http://schemas.microsoft.com/office/drawing/2014/main" id="{73BCEC5A-04B0-49D9-8525-092BDD10120F}"/>
              </a:ext>
            </a:extLst>
          </p:cNvPr>
          <p:cNvSpPr/>
          <p:nvPr/>
        </p:nvSpPr>
        <p:spPr>
          <a:xfrm>
            <a:off x="3497804" y="4815396"/>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extLst>
              <a:ext uri="{FF2B5EF4-FFF2-40B4-BE49-F238E27FC236}">
                <a16:creationId xmlns:a16="http://schemas.microsoft.com/office/drawing/2014/main" id="{20DAF2B8-DFED-4910-96CC-A14787C54B32}"/>
              </a:ext>
            </a:extLst>
          </p:cNvPr>
          <p:cNvSpPr/>
          <p:nvPr/>
        </p:nvSpPr>
        <p:spPr>
          <a:xfrm>
            <a:off x="3785588" y="5292244"/>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Conector recto de flecha 13">
            <a:extLst>
              <a:ext uri="{FF2B5EF4-FFF2-40B4-BE49-F238E27FC236}">
                <a16:creationId xmlns:a16="http://schemas.microsoft.com/office/drawing/2014/main" id="{1F0434A1-1461-4456-9B05-7E1C63630D29}"/>
              </a:ext>
            </a:extLst>
          </p:cNvPr>
          <p:cNvCxnSpPr>
            <a:cxnSpLocks/>
          </p:cNvCxnSpPr>
          <p:nvPr/>
        </p:nvCxnSpPr>
        <p:spPr>
          <a:xfrm flipH="1">
            <a:off x="2805899" y="466447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7784424" y="378320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 name="Imagen 4">
            <a:extLst>
              <a:ext uri="{FF2B5EF4-FFF2-40B4-BE49-F238E27FC236}">
                <a16:creationId xmlns:a16="http://schemas.microsoft.com/office/drawing/2014/main" id="{17301E0A-18D8-4A2F-8EBA-40A4A715EB4F}"/>
              </a:ext>
            </a:extLst>
          </p:cNvPr>
          <p:cNvPicPr>
            <a:picLocks noChangeAspect="1"/>
          </p:cNvPicPr>
          <p:nvPr/>
        </p:nvPicPr>
        <p:blipFill>
          <a:blip r:embed="rId2"/>
          <a:stretch>
            <a:fillRect/>
          </a:stretch>
        </p:blipFill>
        <p:spPr>
          <a:xfrm>
            <a:off x="0" y="1629820"/>
            <a:ext cx="9144000" cy="4608615"/>
          </a:xfrm>
          <a:prstGeom prst="rect">
            <a:avLst/>
          </a:prstGeom>
        </p:spPr>
      </p:pic>
      <p:cxnSp>
        <p:nvCxnSpPr>
          <p:cNvPr id="16" name="Conector recto de flecha 15">
            <a:extLst>
              <a:ext uri="{FF2B5EF4-FFF2-40B4-BE49-F238E27FC236}">
                <a16:creationId xmlns:a16="http://schemas.microsoft.com/office/drawing/2014/main" id="{4454F3FC-10A3-4838-98CB-629AF60925C0}"/>
              </a:ext>
            </a:extLst>
          </p:cNvPr>
          <p:cNvCxnSpPr>
            <a:cxnSpLocks/>
          </p:cNvCxnSpPr>
          <p:nvPr/>
        </p:nvCxnSpPr>
        <p:spPr>
          <a:xfrm flipH="1">
            <a:off x="4673356" y="403438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ector recto de flecha 17">
            <a:extLst>
              <a:ext uri="{FF2B5EF4-FFF2-40B4-BE49-F238E27FC236}">
                <a16:creationId xmlns:a16="http://schemas.microsoft.com/office/drawing/2014/main" id="{5225773F-F0D8-4F32-981E-5193EBD6A5E4}"/>
              </a:ext>
            </a:extLst>
          </p:cNvPr>
          <p:cNvCxnSpPr>
            <a:cxnSpLocks/>
          </p:cNvCxnSpPr>
          <p:nvPr/>
        </p:nvCxnSpPr>
        <p:spPr>
          <a:xfrm flipH="1">
            <a:off x="1753696" y="167113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ángulo 18">
            <a:extLst>
              <a:ext uri="{FF2B5EF4-FFF2-40B4-BE49-F238E27FC236}">
                <a16:creationId xmlns:a16="http://schemas.microsoft.com/office/drawing/2014/main" id="{CD2E78A0-996E-4ADE-B961-06659B62B2E2}"/>
              </a:ext>
            </a:extLst>
          </p:cNvPr>
          <p:cNvSpPr/>
          <p:nvPr/>
        </p:nvSpPr>
        <p:spPr>
          <a:xfrm>
            <a:off x="1000032" y="2314072"/>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6747679" y="295080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a:extLst>
              <a:ext uri="{FF2B5EF4-FFF2-40B4-BE49-F238E27FC236}">
                <a16:creationId xmlns:a16="http://schemas.microsoft.com/office/drawing/2014/main" id="{FDDDA044-5AE2-4F9F-8B98-8780EE8702A4}"/>
              </a:ext>
            </a:extLst>
          </p:cNvPr>
          <p:cNvCxnSpPr>
            <a:cxnSpLocks/>
          </p:cNvCxnSpPr>
          <p:nvPr/>
        </p:nvCxnSpPr>
        <p:spPr>
          <a:xfrm flipH="1">
            <a:off x="8905875" y="408504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Conector recto de flecha 19">
            <a:extLst>
              <a:ext uri="{FF2B5EF4-FFF2-40B4-BE49-F238E27FC236}">
                <a16:creationId xmlns:a16="http://schemas.microsoft.com/office/drawing/2014/main" id="{954AC6B5-A57B-4E1A-B4F4-41BB23104872}"/>
              </a:ext>
            </a:extLst>
          </p:cNvPr>
          <p:cNvCxnSpPr>
            <a:cxnSpLocks/>
          </p:cNvCxnSpPr>
          <p:nvPr/>
        </p:nvCxnSpPr>
        <p:spPr>
          <a:xfrm flipH="1">
            <a:off x="6330706" y="404626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0965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784830"/>
          </a:xfrm>
          <a:prstGeom prst="rect">
            <a:avLst/>
          </a:prstGeom>
        </p:spPr>
        <p:txBody>
          <a:bodyPr wrap="square">
            <a:spAutoFit/>
          </a:bodyPr>
          <a:lstStyle/>
          <a:p>
            <a:r>
              <a:rPr lang="es-CR" sz="1500" b="1" dirty="0">
                <a:solidFill>
                  <a:srgbClr val="279989"/>
                </a:solidFill>
              </a:rPr>
              <a:t>Ingrese al link </a:t>
            </a:r>
            <a:r>
              <a:rPr lang="es-CR" sz="1500" b="1" dirty="0">
                <a:solidFill>
                  <a:srgbClr val="279989"/>
                </a:solidFill>
                <a:hlinkClick r:id="rId2"/>
              </a:rPr>
              <a:t>https://service.ariba.com/Supplier.aw/124996061/aw?awh=r&amp;awssk=xncLyBI7&amp;dard=1#</a:t>
            </a:r>
            <a:r>
              <a:rPr lang="es-CR" sz="1500" b="1" dirty="0">
                <a:solidFill>
                  <a:srgbClr val="279989"/>
                </a:solidFill>
              </a:rPr>
              <a:t>  y de clic en “Regístrese ahora”</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3" name="Imagen 2">
            <a:extLst>
              <a:ext uri="{FF2B5EF4-FFF2-40B4-BE49-F238E27FC236}">
                <a16:creationId xmlns:a16="http://schemas.microsoft.com/office/drawing/2014/main" id="{06C77D1A-D97E-44EF-9A0E-E0ADE70BFAE7}"/>
              </a:ext>
            </a:extLst>
          </p:cNvPr>
          <p:cNvPicPr>
            <a:picLocks noChangeAspect="1"/>
          </p:cNvPicPr>
          <p:nvPr/>
        </p:nvPicPr>
        <p:blipFill>
          <a:blip r:embed="rId3"/>
          <a:stretch>
            <a:fillRect/>
          </a:stretch>
        </p:blipFill>
        <p:spPr>
          <a:xfrm>
            <a:off x="239714" y="1730079"/>
            <a:ext cx="8502796" cy="4439324"/>
          </a:xfrm>
          <a:prstGeom prst="rect">
            <a:avLst/>
          </a:prstGeom>
        </p:spPr>
      </p:pic>
      <p:cxnSp>
        <p:nvCxnSpPr>
          <p:cNvPr id="10" name="Conector recto de flecha 9">
            <a:extLst>
              <a:ext uri="{FF2B5EF4-FFF2-40B4-BE49-F238E27FC236}">
                <a16:creationId xmlns:a16="http://schemas.microsoft.com/office/drawing/2014/main" id="{F2171991-5E6C-44DC-960F-D780C7072741}"/>
              </a:ext>
            </a:extLst>
          </p:cNvPr>
          <p:cNvCxnSpPr>
            <a:cxnSpLocks/>
          </p:cNvCxnSpPr>
          <p:nvPr/>
        </p:nvCxnSpPr>
        <p:spPr>
          <a:xfrm flipH="1">
            <a:off x="1083076" y="4830901"/>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698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163464" y="115969"/>
            <a:ext cx="8590251" cy="690562"/>
          </a:xfrm>
        </p:spPr>
        <p:txBody>
          <a:bodyPr>
            <a:noAutofit/>
          </a:bodyPr>
          <a:lstStyle/>
          <a:p>
            <a:r>
              <a:rPr lang="es-CR" sz="2800" dirty="0"/>
              <a:t>Conociendo</a:t>
            </a:r>
            <a:r>
              <a:rPr lang="en-US" sz="2800" dirty="0"/>
              <a:t> la Orden de Compra</a:t>
            </a:r>
            <a:endParaRPr lang="es-CR" sz="2800" dirty="0"/>
          </a:p>
        </p:txBody>
      </p:sp>
      <p:sp>
        <p:nvSpPr>
          <p:cNvPr id="7" name="Retângulo 6">
            <a:extLst>
              <a:ext uri="{FF2B5EF4-FFF2-40B4-BE49-F238E27FC236}">
                <a16:creationId xmlns:a16="http://schemas.microsoft.com/office/drawing/2014/main" id="{CEAA442A-C75A-4A55-BBA2-206600F74F6A}"/>
              </a:ext>
            </a:extLst>
          </p:cNvPr>
          <p:cNvSpPr/>
          <p:nvPr/>
        </p:nvSpPr>
        <p:spPr>
          <a:xfrm>
            <a:off x="144463" y="564899"/>
            <a:ext cx="8761412" cy="307777"/>
          </a:xfrm>
          <a:prstGeom prst="rect">
            <a:avLst/>
          </a:prstGeom>
        </p:spPr>
        <p:txBody>
          <a:bodyPr wrap="square">
            <a:spAutoFit/>
          </a:bodyPr>
          <a:lstStyle/>
          <a:p>
            <a:r>
              <a:rPr lang="es-CR" sz="1400" b="1" dirty="0">
                <a:solidFill>
                  <a:srgbClr val="1E9D8B"/>
                </a:solidFill>
              </a:rPr>
              <a:t>A nivel de detalle en la línea tenemos al siguiente </a:t>
            </a:r>
            <a:r>
              <a:rPr lang="es-CR" sz="1400" b="1" dirty="0" err="1">
                <a:solidFill>
                  <a:srgbClr val="1E9D8B"/>
                </a:solidFill>
              </a:rPr>
              <a:t>inf</a:t>
            </a:r>
            <a:endParaRPr lang="es-CR" sz="1400" b="1" u="sng" dirty="0">
              <a:solidFill>
                <a:srgbClr val="1E9D8B"/>
              </a:solidFill>
            </a:endParaRPr>
          </a:p>
        </p:txBody>
      </p:sp>
      <p:pic>
        <p:nvPicPr>
          <p:cNvPr id="3" name="Imagen 2">
            <a:extLst>
              <a:ext uri="{FF2B5EF4-FFF2-40B4-BE49-F238E27FC236}">
                <a16:creationId xmlns:a16="http://schemas.microsoft.com/office/drawing/2014/main" id="{DC9EFCD5-3AD8-470C-AE77-DE956331ACDE}"/>
              </a:ext>
            </a:extLst>
          </p:cNvPr>
          <p:cNvPicPr>
            <a:picLocks noChangeAspect="1"/>
          </p:cNvPicPr>
          <p:nvPr/>
        </p:nvPicPr>
        <p:blipFill>
          <a:blip r:embed="rId2"/>
          <a:stretch>
            <a:fillRect/>
          </a:stretch>
        </p:blipFill>
        <p:spPr>
          <a:xfrm>
            <a:off x="0" y="1519006"/>
            <a:ext cx="9144000" cy="4591728"/>
          </a:xfrm>
          <a:prstGeom prst="rect">
            <a:avLst/>
          </a:prstGeom>
        </p:spPr>
      </p:pic>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5671984" y="280055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ector recto de flecha 17">
            <a:extLst>
              <a:ext uri="{FF2B5EF4-FFF2-40B4-BE49-F238E27FC236}">
                <a16:creationId xmlns:a16="http://schemas.microsoft.com/office/drawing/2014/main" id="{5225773F-F0D8-4F32-981E-5193EBD6A5E4}"/>
              </a:ext>
            </a:extLst>
          </p:cNvPr>
          <p:cNvCxnSpPr>
            <a:cxnSpLocks/>
          </p:cNvCxnSpPr>
          <p:nvPr/>
        </p:nvCxnSpPr>
        <p:spPr>
          <a:xfrm flipH="1">
            <a:off x="1887046" y="327807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Conector recto de flecha 19">
            <a:extLst>
              <a:ext uri="{FF2B5EF4-FFF2-40B4-BE49-F238E27FC236}">
                <a16:creationId xmlns:a16="http://schemas.microsoft.com/office/drawing/2014/main" id="{72CF56B5-F1D1-4A17-9BBD-42E9E16B70C3}"/>
              </a:ext>
            </a:extLst>
          </p:cNvPr>
          <p:cNvCxnSpPr>
            <a:cxnSpLocks/>
          </p:cNvCxnSpPr>
          <p:nvPr/>
        </p:nvCxnSpPr>
        <p:spPr>
          <a:xfrm flipH="1">
            <a:off x="2934796" y="415437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078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940689" y="2344293"/>
            <a:ext cx="7424928" cy="2340864"/>
          </a:xfrm>
        </p:spPr>
        <p:txBody>
          <a:bodyPr/>
          <a:lstStyle/>
          <a:p>
            <a:r>
              <a:rPr lang="es-CR" sz="3600" dirty="0"/>
              <a:t>3. Confirmación Total del Pedido</a:t>
            </a:r>
          </a:p>
        </p:txBody>
      </p:sp>
      <p:sp>
        <p:nvSpPr>
          <p:cNvPr id="9" name="Slide Number Placeholder 8"/>
          <p:cNvSpPr>
            <a:spLocks noGrp="1"/>
          </p:cNvSpPr>
          <p:nvPr>
            <p:ph type="sldNum" sz="quarter" idx="4"/>
          </p:nvPr>
        </p:nvSpPr>
        <p:spPr/>
        <p:txBody>
          <a:bodyPr/>
          <a:lstStyle/>
          <a:p>
            <a:fld id="{3DF1AFCE-D540-41EE-B441-3ED6DEB25CDC}" type="slidenum">
              <a:rPr lang="en-US" smtClean="0"/>
              <a:pPr/>
              <a:t>31</a:t>
            </a:fld>
            <a:endParaRPr lang="en-US" dirty="0"/>
          </a:p>
        </p:txBody>
      </p:sp>
    </p:spTree>
    <p:extLst>
      <p:ext uri="{BB962C8B-B14F-4D97-AF65-F5344CB8AC3E}">
        <p14:creationId xmlns:p14="http://schemas.microsoft.com/office/powerpoint/2010/main" val="352860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133543" y="811076"/>
            <a:ext cx="8761412" cy="1169551"/>
          </a:xfrm>
          <a:prstGeom prst="rect">
            <a:avLst/>
          </a:prstGeom>
        </p:spPr>
        <p:txBody>
          <a:bodyPr wrap="square">
            <a:spAutoFit/>
          </a:bodyPr>
          <a:lstStyle/>
          <a:p>
            <a:r>
              <a:rPr lang="es-CR" sz="1400" b="1" dirty="0">
                <a:solidFill>
                  <a:srgbClr val="1E9D8B"/>
                </a:solidFill>
              </a:rPr>
              <a:t>Usted visualizará el pedido realizado por Cargill, para confirmar el pedido de click en </a:t>
            </a:r>
            <a:r>
              <a:rPr lang="es-CR" sz="1400" b="1" u="sng" dirty="0">
                <a:solidFill>
                  <a:srgbClr val="1E9D8B"/>
                </a:solidFill>
              </a:rPr>
              <a:t>Crear confirmación del pedido</a:t>
            </a:r>
            <a:r>
              <a:rPr lang="es-CR" sz="1400" b="1" dirty="0">
                <a:solidFill>
                  <a:srgbClr val="1E9D8B"/>
                </a:solidFill>
              </a:rPr>
              <a:t> y luego click en </a:t>
            </a:r>
            <a:r>
              <a:rPr lang="es-CR" sz="1400" b="1" u="sng" dirty="0">
                <a:solidFill>
                  <a:srgbClr val="1E9D8B"/>
                </a:solidFill>
              </a:rPr>
              <a:t>Confirmar pedido </a:t>
            </a:r>
            <a:r>
              <a:rPr lang="es-CR" sz="1400" b="1" u="sng" dirty="0" err="1">
                <a:solidFill>
                  <a:srgbClr val="1E9D8B"/>
                </a:solidFill>
              </a:rPr>
              <a:t>compleo</a:t>
            </a:r>
            <a:r>
              <a:rPr lang="es-CR" sz="1400" b="1" dirty="0">
                <a:solidFill>
                  <a:srgbClr val="1E9D8B"/>
                </a:solidFill>
              </a:rPr>
              <a:t>.</a:t>
            </a:r>
          </a:p>
          <a:p>
            <a:r>
              <a:rPr lang="es-CR" sz="1400" b="1" dirty="0">
                <a:solidFill>
                  <a:srgbClr val="1E9D8B"/>
                </a:solidFill>
              </a:rPr>
              <a:t>Utilice esta opción cuando vaya a entregar todas las líneas en la misma fecha. </a:t>
            </a:r>
            <a:endParaRPr lang="es-CR" sz="1400" b="1" u="sng" dirty="0">
              <a:solidFill>
                <a:srgbClr val="1E9D8B"/>
              </a:solidFill>
            </a:endParaRPr>
          </a:p>
          <a:p>
            <a:r>
              <a:rPr lang="es-CR" sz="1400" b="1" dirty="0">
                <a:solidFill>
                  <a:srgbClr val="1E9D8B"/>
                </a:solidFill>
              </a:rPr>
              <a:t>Para proveedores de Ingredientes y Empaques de Costa Rica confirme Completo con la primer fecha de entrega según lo planeado.</a:t>
            </a:r>
          </a:p>
        </p:txBody>
      </p:sp>
      <p:pic>
        <p:nvPicPr>
          <p:cNvPr id="3" name="Imagen 2">
            <a:extLst>
              <a:ext uri="{FF2B5EF4-FFF2-40B4-BE49-F238E27FC236}">
                <a16:creationId xmlns:a16="http://schemas.microsoft.com/office/drawing/2014/main" id="{4CB04370-2BAD-4F7B-9679-9F3D8F61ADFC}"/>
              </a:ext>
            </a:extLst>
          </p:cNvPr>
          <p:cNvPicPr>
            <a:picLocks noChangeAspect="1"/>
          </p:cNvPicPr>
          <p:nvPr/>
        </p:nvPicPr>
        <p:blipFill>
          <a:blip r:embed="rId2"/>
          <a:stretch>
            <a:fillRect/>
          </a:stretch>
        </p:blipFill>
        <p:spPr>
          <a:xfrm>
            <a:off x="0" y="2137282"/>
            <a:ext cx="9144000" cy="2583435"/>
          </a:xfrm>
          <a:prstGeom prst="rect">
            <a:avLst/>
          </a:prstGeom>
        </p:spPr>
      </p:pic>
      <p:sp>
        <p:nvSpPr>
          <p:cNvPr id="10" name="Rectángulo 9">
            <a:extLst>
              <a:ext uri="{FF2B5EF4-FFF2-40B4-BE49-F238E27FC236}">
                <a16:creationId xmlns:a16="http://schemas.microsoft.com/office/drawing/2014/main" id="{8DC74D9E-D21C-4CA2-83E0-A36A0955BFFC}"/>
              </a:ext>
            </a:extLst>
          </p:cNvPr>
          <p:cNvSpPr/>
          <p:nvPr/>
        </p:nvSpPr>
        <p:spPr>
          <a:xfrm>
            <a:off x="3104549" y="4036240"/>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1143466" y="261280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76369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738664"/>
          </a:xfrm>
          <a:prstGeom prst="rect">
            <a:avLst/>
          </a:prstGeom>
        </p:spPr>
        <p:txBody>
          <a:bodyPr wrap="square">
            <a:spAutoFit/>
          </a:bodyPr>
          <a:lstStyle/>
          <a:p>
            <a:r>
              <a:rPr lang="es-CR" sz="1400" b="1" dirty="0">
                <a:solidFill>
                  <a:srgbClr val="1E9D8B"/>
                </a:solidFill>
              </a:rPr>
              <a:t>Complete el “Numero de Confirmación” con la fecha en el siguiente formato </a:t>
            </a:r>
            <a:r>
              <a:rPr lang="es-ES" sz="1400" b="1" dirty="0">
                <a:solidFill>
                  <a:srgbClr val="1E9D8B"/>
                </a:solidFill>
                <a:highlight>
                  <a:srgbClr val="000000"/>
                </a:highlight>
              </a:rPr>
              <a:t>DD/MM/AAAA </a:t>
            </a:r>
          </a:p>
          <a:p>
            <a:r>
              <a:rPr lang="es-ES" sz="1400" b="1" dirty="0">
                <a:solidFill>
                  <a:srgbClr val="1E9D8B"/>
                </a:solidFill>
              </a:rPr>
              <a:t>Y complete la fecha estimada de entrega esta fecha aplicará para todas las líneas de la orden de compra.</a:t>
            </a:r>
          </a:p>
        </p:txBody>
      </p:sp>
      <p:pic>
        <p:nvPicPr>
          <p:cNvPr id="3" name="Imagen 2">
            <a:extLst>
              <a:ext uri="{FF2B5EF4-FFF2-40B4-BE49-F238E27FC236}">
                <a16:creationId xmlns:a16="http://schemas.microsoft.com/office/drawing/2014/main" id="{2867E971-D218-423F-9CA0-B48FF6AF73C4}"/>
              </a:ext>
            </a:extLst>
          </p:cNvPr>
          <p:cNvPicPr>
            <a:picLocks noChangeAspect="1"/>
          </p:cNvPicPr>
          <p:nvPr/>
        </p:nvPicPr>
        <p:blipFill>
          <a:blip r:embed="rId2"/>
          <a:stretch>
            <a:fillRect/>
          </a:stretch>
        </p:blipFill>
        <p:spPr>
          <a:xfrm>
            <a:off x="0" y="1774723"/>
            <a:ext cx="9144000" cy="4016477"/>
          </a:xfrm>
          <a:prstGeom prst="rect">
            <a:avLst/>
          </a:prstGeom>
        </p:spPr>
      </p:pic>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872360" y="222627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recto de flecha 13">
            <a:extLst>
              <a:ext uri="{FF2B5EF4-FFF2-40B4-BE49-F238E27FC236}">
                <a16:creationId xmlns:a16="http://schemas.microsoft.com/office/drawing/2014/main" id="{1F0434A1-1461-4456-9B05-7E1C63630D29}"/>
              </a:ext>
            </a:extLst>
          </p:cNvPr>
          <p:cNvCxnSpPr>
            <a:cxnSpLocks/>
          </p:cNvCxnSpPr>
          <p:nvPr/>
        </p:nvCxnSpPr>
        <p:spPr>
          <a:xfrm flipH="1">
            <a:off x="2877884" y="252811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2877884" y="363204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a:extLst>
              <a:ext uri="{FF2B5EF4-FFF2-40B4-BE49-F238E27FC236}">
                <a16:creationId xmlns:a16="http://schemas.microsoft.com/office/drawing/2014/main" id="{6F9CCEEB-A2DA-42A6-82CB-18480295EB3F}"/>
              </a:ext>
            </a:extLst>
          </p:cNvPr>
          <p:cNvCxnSpPr>
            <a:cxnSpLocks/>
          </p:cNvCxnSpPr>
          <p:nvPr/>
        </p:nvCxnSpPr>
        <p:spPr>
          <a:xfrm flipH="1">
            <a:off x="2458784" y="503221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9373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738664"/>
          </a:xfrm>
          <a:prstGeom prst="rect">
            <a:avLst/>
          </a:prstGeom>
        </p:spPr>
        <p:txBody>
          <a:bodyPr wrap="square">
            <a:spAutoFit/>
          </a:bodyPr>
          <a:lstStyle/>
          <a:p>
            <a:r>
              <a:rPr lang="es-CR" sz="1400" b="1" dirty="0">
                <a:solidFill>
                  <a:srgbClr val="1E9D8B"/>
                </a:solidFill>
              </a:rPr>
              <a:t>Complete el “Numero de Confirmación” con la fecha en el siguiente formato </a:t>
            </a:r>
            <a:r>
              <a:rPr lang="es-ES" sz="1400" b="1" dirty="0">
                <a:solidFill>
                  <a:srgbClr val="1E9D8B"/>
                </a:solidFill>
                <a:highlight>
                  <a:srgbClr val="000000"/>
                </a:highlight>
              </a:rPr>
              <a:t>DD/MM/AAAA </a:t>
            </a:r>
          </a:p>
          <a:p>
            <a:r>
              <a:rPr lang="es-ES" sz="1400" b="1" dirty="0">
                <a:solidFill>
                  <a:srgbClr val="1E9D8B"/>
                </a:solidFill>
              </a:rPr>
              <a:t>Y complete la fecha estimada de entrega esta fecha aplicará para todas las líneas de la orden de compra. Ejemplo con más de una línea, clic en siguiente.</a:t>
            </a:r>
          </a:p>
        </p:txBody>
      </p:sp>
      <p:cxnSp>
        <p:nvCxnSpPr>
          <p:cNvPr id="17" name="Conector recto de flecha 16">
            <a:extLst>
              <a:ext uri="{FF2B5EF4-FFF2-40B4-BE49-F238E27FC236}">
                <a16:creationId xmlns:a16="http://schemas.microsoft.com/office/drawing/2014/main" id="{6F9CCEEB-A2DA-42A6-82CB-18480295EB3F}"/>
              </a:ext>
            </a:extLst>
          </p:cNvPr>
          <p:cNvCxnSpPr>
            <a:cxnSpLocks/>
          </p:cNvCxnSpPr>
          <p:nvPr/>
        </p:nvCxnSpPr>
        <p:spPr>
          <a:xfrm flipH="1">
            <a:off x="2458784" y="503221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 name="Imagen 4">
            <a:extLst>
              <a:ext uri="{FF2B5EF4-FFF2-40B4-BE49-F238E27FC236}">
                <a16:creationId xmlns:a16="http://schemas.microsoft.com/office/drawing/2014/main" id="{1AC7EC61-7EA3-4F9C-B908-765F465014B8}"/>
              </a:ext>
            </a:extLst>
          </p:cNvPr>
          <p:cNvPicPr>
            <a:picLocks noChangeAspect="1"/>
          </p:cNvPicPr>
          <p:nvPr/>
        </p:nvPicPr>
        <p:blipFill>
          <a:blip r:embed="rId2"/>
          <a:stretch>
            <a:fillRect/>
          </a:stretch>
        </p:blipFill>
        <p:spPr>
          <a:xfrm>
            <a:off x="0" y="1621288"/>
            <a:ext cx="9144000" cy="4490665"/>
          </a:xfrm>
          <a:prstGeom prst="rect">
            <a:avLst/>
          </a:prstGeom>
        </p:spPr>
      </p:pic>
      <p:cxnSp>
        <p:nvCxnSpPr>
          <p:cNvPr id="14" name="Conector recto de flecha 13">
            <a:extLst>
              <a:ext uri="{FF2B5EF4-FFF2-40B4-BE49-F238E27FC236}">
                <a16:creationId xmlns:a16="http://schemas.microsoft.com/office/drawing/2014/main" id="{1F0434A1-1461-4456-9B05-7E1C63630D29}"/>
              </a:ext>
            </a:extLst>
          </p:cNvPr>
          <p:cNvCxnSpPr>
            <a:cxnSpLocks/>
          </p:cNvCxnSpPr>
          <p:nvPr/>
        </p:nvCxnSpPr>
        <p:spPr>
          <a:xfrm flipH="1">
            <a:off x="2671847" y="485863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2565315" y="533405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5984363" y="438498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37038C52-0C95-44F0-83E4-FC4D994BA9B0}"/>
              </a:ext>
            </a:extLst>
          </p:cNvPr>
          <p:cNvCxnSpPr>
            <a:cxnSpLocks/>
          </p:cNvCxnSpPr>
          <p:nvPr/>
        </p:nvCxnSpPr>
        <p:spPr>
          <a:xfrm flipH="1">
            <a:off x="833522" y="203749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EC6E6B57-E188-4C0D-BE26-C628CEE891F4}"/>
              </a:ext>
            </a:extLst>
          </p:cNvPr>
          <p:cNvCxnSpPr>
            <a:cxnSpLocks/>
          </p:cNvCxnSpPr>
          <p:nvPr/>
        </p:nvCxnSpPr>
        <p:spPr>
          <a:xfrm flipH="1">
            <a:off x="8893001" y="563642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873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Revisión de Confirmación, de clic en Enviar</a:t>
            </a:r>
            <a:endParaRPr lang="es-ES" sz="1400" b="1" dirty="0">
              <a:solidFill>
                <a:srgbClr val="1E9D8B"/>
              </a:solidFill>
            </a:endParaRPr>
          </a:p>
        </p:txBody>
      </p:sp>
      <p:pic>
        <p:nvPicPr>
          <p:cNvPr id="6" name="Imagen 5">
            <a:extLst>
              <a:ext uri="{FF2B5EF4-FFF2-40B4-BE49-F238E27FC236}">
                <a16:creationId xmlns:a16="http://schemas.microsoft.com/office/drawing/2014/main" id="{4C0586D5-63F2-41E1-98CD-47017E13506F}"/>
              </a:ext>
            </a:extLst>
          </p:cNvPr>
          <p:cNvPicPr>
            <a:picLocks noChangeAspect="1"/>
          </p:cNvPicPr>
          <p:nvPr/>
        </p:nvPicPr>
        <p:blipFill>
          <a:blip r:embed="rId2"/>
          <a:stretch>
            <a:fillRect/>
          </a:stretch>
        </p:blipFill>
        <p:spPr>
          <a:xfrm>
            <a:off x="0" y="2068373"/>
            <a:ext cx="9144000" cy="2721254"/>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831765" y="2837981"/>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8414994" y="408734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3158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Descargue la orden en PDF y de clic en Completado</a:t>
            </a:r>
            <a:endParaRPr lang="es-ES" sz="1400" b="1" dirty="0">
              <a:solidFill>
                <a:srgbClr val="1E9D8B"/>
              </a:solidFill>
            </a:endParaRPr>
          </a:p>
        </p:txBody>
      </p:sp>
      <p:pic>
        <p:nvPicPr>
          <p:cNvPr id="3" name="Imagen 2">
            <a:extLst>
              <a:ext uri="{FF2B5EF4-FFF2-40B4-BE49-F238E27FC236}">
                <a16:creationId xmlns:a16="http://schemas.microsoft.com/office/drawing/2014/main" id="{570B3D3D-6C4C-4526-94D0-9E76BC75EBAD}"/>
              </a:ext>
            </a:extLst>
          </p:cNvPr>
          <p:cNvPicPr>
            <a:picLocks noChangeAspect="1"/>
          </p:cNvPicPr>
          <p:nvPr/>
        </p:nvPicPr>
        <p:blipFill>
          <a:blip r:embed="rId2"/>
          <a:stretch>
            <a:fillRect/>
          </a:stretch>
        </p:blipFill>
        <p:spPr>
          <a:xfrm>
            <a:off x="0" y="1643138"/>
            <a:ext cx="9144000" cy="3571723"/>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7565940" y="327807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8FA89497-C7BE-4385-BFFA-BBD2399C41BC}"/>
              </a:ext>
            </a:extLst>
          </p:cNvPr>
          <p:cNvCxnSpPr>
            <a:cxnSpLocks/>
          </p:cNvCxnSpPr>
          <p:nvPr/>
        </p:nvCxnSpPr>
        <p:spPr>
          <a:xfrm flipH="1">
            <a:off x="3546390" y="190647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Rectángulo 9">
            <a:extLst>
              <a:ext uri="{FF2B5EF4-FFF2-40B4-BE49-F238E27FC236}">
                <a16:creationId xmlns:a16="http://schemas.microsoft.com/office/drawing/2014/main" id="{97E8E95F-0BDF-45A6-A12D-C41F626D6DEE}"/>
              </a:ext>
            </a:extLst>
          </p:cNvPr>
          <p:cNvSpPr/>
          <p:nvPr/>
        </p:nvSpPr>
        <p:spPr>
          <a:xfrm>
            <a:off x="3323624" y="3542492"/>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a:extLst>
              <a:ext uri="{FF2B5EF4-FFF2-40B4-BE49-F238E27FC236}">
                <a16:creationId xmlns:a16="http://schemas.microsoft.com/office/drawing/2014/main" id="{21853785-A490-4C95-918B-41CDE425422A}"/>
              </a:ext>
            </a:extLst>
          </p:cNvPr>
          <p:cNvSpPr/>
          <p:nvPr/>
        </p:nvSpPr>
        <p:spPr>
          <a:xfrm>
            <a:off x="3572329" y="4838565"/>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Conector recto de flecha 11">
            <a:extLst>
              <a:ext uri="{FF2B5EF4-FFF2-40B4-BE49-F238E27FC236}">
                <a16:creationId xmlns:a16="http://schemas.microsoft.com/office/drawing/2014/main" id="{1F71999E-C0C5-4F6C-844A-DDDF2575C09C}"/>
              </a:ext>
            </a:extLst>
          </p:cNvPr>
          <p:cNvCxnSpPr>
            <a:cxnSpLocks/>
          </p:cNvCxnSpPr>
          <p:nvPr/>
        </p:nvCxnSpPr>
        <p:spPr>
          <a:xfrm flipH="1">
            <a:off x="8930937" y="167955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23148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Vuelve a la pagina principal de Ariba</a:t>
            </a:r>
            <a:endParaRPr lang="es-ES" sz="1400" b="1" dirty="0">
              <a:solidFill>
                <a:srgbClr val="1E9D8B"/>
              </a:solidFill>
            </a:endParaRPr>
          </a:p>
        </p:txBody>
      </p:sp>
      <p:sp>
        <p:nvSpPr>
          <p:cNvPr id="10" name="Rectángulo 9">
            <a:extLst>
              <a:ext uri="{FF2B5EF4-FFF2-40B4-BE49-F238E27FC236}">
                <a16:creationId xmlns:a16="http://schemas.microsoft.com/office/drawing/2014/main" id="{97E8E95F-0BDF-45A6-A12D-C41F626D6DEE}"/>
              </a:ext>
            </a:extLst>
          </p:cNvPr>
          <p:cNvSpPr/>
          <p:nvPr/>
        </p:nvSpPr>
        <p:spPr>
          <a:xfrm>
            <a:off x="3323624" y="3542492"/>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a:extLst>
              <a:ext uri="{FF2B5EF4-FFF2-40B4-BE49-F238E27FC236}">
                <a16:creationId xmlns:a16="http://schemas.microsoft.com/office/drawing/2014/main" id="{21853785-A490-4C95-918B-41CDE425422A}"/>
              </a:ext>
            </a:extLst>
          </p:cNvPr>
          <p:cNvSpPr/>
          <p:nvPr/>
        </p:nvSpPr>
        <p:spPr>
          <a:xfrm>
            <a:off x="3572329" y="4838565"/>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F90A4214-E66D-4DDB-B1C2-028EBAC69165}"/>
              </a:ext>
            </a:extLst>
          </p:cNvPr>
          <p:cNvPicPr>
            <a:picLocks noChangeAspect="1"/>
          </p:cNvPicPr>
          <p:nvPr/>
        </p:nvPicPr>
        <p:blipFill>
          <a:blip r:embed="rId2"/>
          <a:stretch>
            <a:fillRect/>
          </a:stretch>
        </p:blipFill>
        <p:spPr>
          <a:xfrm>
            <a:off x="0" y="1701129"/>
            <a:ext cx="9144000" cy="3455741"/>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2758912" y="2650301"/>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8FA89497-C7BE-4385-BFFA-BBD2399C41BC}"/>
              </a:ext>
            </a:extLst>
          </p:cNvPr>
          <p:cNvCxnSpPr>
            <a:cxnSpLocks/>
          </p:cNvCxnSpPr>
          <p:nvPr/>
        </p:nvCxnSpPr>
        <p:spPr>
          <a:xfrm flipH="1">
            <a:off x="1278835" y="263164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1F71999E-C0C5-4F6C-844A-DDDF2575C09C}"/>
              </a:ext>
            </a:extLst>
          </p:cNvPr>
          <p:cNvCxnSpPr>
            <a:cxnSpLocks/>
          </p:cNvCxnSpPr>
          <p:nvPr/>
        </p:nvCxnSpPr>
        <p:spPr>
          <a:xfrm flipH="1">
            <a:off x="618106" y="263164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54732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671003" y="1752680"/>
            <a:ext cx="7801994" cy="2476420"/>
          </a:xfrm>
        </p:spPr>
        <p:txBody>
          <a:bodyPr/>
          <a:lstStyle/>
          <a:p>
            <a:r>
              <a:rPr lang="es-CR" sz="3600" dirty="0"/>
              <a:t>4. Confirmación Parcial del Pedido </a:t>
            </a:r>
            <a:br>
              <a:rPr lang="es-CR" sz="3600" dirty="0"/>
            </a:br>
            <a:r>
              <a:rPr lang="es-CR" sz="3600" dirty="0"/>
              <a:t>O bien, Actualizar artículos en línea </a:t>
            </a:r>
          </a:p>
        </p:txBody>
      </p:sp>
      <p:sp>
        <p:nvSpPr>
          <p:cNvPr id="9" name="Slide Number Placeholder 8"/>
          <p:cNvSpPr>
            <a:spLocks noGrp="1"/>
          </p:cNvSpPr>
          <p:nvPr>
            <p:ph type="sldNum" sz="quarter" idx="4"/>
          </p:nvPr>
        </p:nvSpPr>
        <p:spPr/>
        <p:txBody>
          <a:bodyPr/>
          <a:lstStyle/>
          <a:p>
            <a:fld id="{3DF1AFCE-D540-41EE-B441-3ED6DEB25CDC}" type="slidenum">
              <a:rPr lang="en-US" smtClean="0"/>
              <a:pPr/>
              <a:t>38</a:t>
            </a:fld>
            <a:endParaRPr lang="en-US" dirty="0"/>
          </a:p>
        </p:txBody>
      </p:sp>
    </p:spTree>
    <p:extLst>
      <p:ext uri="{BB962C8B-B14F-4D97-AF65-F5344CB8AC3E}">
        <p14:creationId xmlns:p14="http://schemas.microsoft.com/office/powerpoint/2010/main" val="364712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28454" y="87928"/>
            <a:ext cx="8590251" cy="690562"/>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57293" y="830022"/>
            <a:ext cx="8761412" cy="738664"/>
          </a:xfrm>
          <a:prstGeom prst="rect">
            <a:avLst/>
          </a:prstGeom>
        </p:spPr>
        <p:txBody>
          <a:bodyPr wrap="square">
            <a:spAutoFit/>
          </a:bodyPr>
          <a:lstStyle/>
          <a:p>
            <a:r>
              <a:rPr lang="es-CR" sz="1400" b="1" dirty="0">
                <a:solidFill>
                  <a:srgbClr val="1E9D8B"/>
                </a:solidFill>
              </a:rPr>
              <a:t>Usted visualizará el pedido realizado por Cargill, para confirmar el pedido de click en </a:t>
            </a:r>
            <a:r>
              <a:rPr lang="es-CR" sz="1400" b="1" u="sng" dirty="0">
                <a:solidFill>
                  <a:srgbClr val="1E9D8B"/>
                </a:solidFill>
              </a:rPr>
              <a:t>Crear confirmación del pedido</a:t>
            </a:r>
            <a:r>
              <a:rPr lang="es-CR" sz="1400" b="1" dirty="0">
                <a:solidFill>
                  <a:srgbClr val="1E9D8B"/>
                </a:solidFill>
              </a:rPr>
              <a:t> y luego clic en </a:t>
            </a:r>
            <a:r>
              <a:rPr lang="es-CR" sz="1400" b="1" u="sng" dirty="0">
                <a:solidFill>
                  <a:srgbClr val="1E9D8B"/>
                </a:solidFill>
              </a:rPr>
              <a:t>Actualizar artículos en línea</a:t>
            </a:r>
            <a:r>
              <a:rPr lang="es-CR" sz="1400" b="1" dirty="0">
                <a:solidFill>
                  <a:srgbClr val="1E9D8B"/>
                </a:solidFill>
              </a:rPr>
              <a:t>.</a:t>
            </a:r>
          </a:p>
          <a:p>
            <a:r>
              <a:rPr lang="es-CR" sz="1400" b="1" dirty="0">
                <a:solidFill>
                  <a:srgbClr val="1E9D8B"/>
                </a:solidFill>
              </a:rPr>
              <a:t>Utilice esta opción cuando vaya a entregar líneas en diferente fecha. </a:t>
            </a:r>
            <a:endParaRPr lang="es-CR" sz="1400" b="1" u="sng" dirty="0">
              <a:solidFill>
                <a:srgbClr val="1E9D8B"/>
              </a:solidFill>
            </a:endParaRPr>
          </a:p>
        </p:txBody>
      </p:sp>
      <p:pic>
        <p:nvPicPr>
          <p:cNvPr id="3" name="Imagen 2">
            <a:extLst>
              <a:ext uri="{FF2B5EF4-FFF2-40B4-BE49-F238E27FC236}">
                <a16:creationId xmlns:a16="http://schemas.microsoft.com/office/drawing/2014/main" id="{4CB04370-2BAD-4F7B-9679-9F3D8F61ADFC}"/>
              </a:ext>
            </a:extLst>
          </p:cNvPr>
          <p:cNvPicPr>
            <a:picLocks noChangeAspect="1"/>
          </p:cNvPicPr>
          <p:nvPr/>
        </p:nvPicPr>
        <p:blipFill>
          <a:blip r:embed="rId2"/>
          <a:stretch>
            <a:fillRect/>
          </a:stretch>
        </p:blipFill>
        <p:spPr>
          <a:xfrm>
            <a:off x="0" y="2137282"/>
            <a:ext cx="9144000" cy="2583435"/>
          </a:xfrm>
          <a:prstGeom prst="rect">
            <a:avLst/>
          </a:prstGeom>
        </p:spPr>
      </p:pic>
      <p:sp>
        <p:nvSpPr>
          <p:cNvPr id="10" name="Rectángulo 9">
            <a:extLst>
              <a:ext uri="{FF2B5EF4-FFF2-40B4-BE49-F238E27FC236}">
                <a16:creationId xmlns:a16="http://schemas.microsoft.com/office/drawing/2014/main" id="{8DC74D9E-D21C-4CA2-83E0-A36A0955BFFC}"/>
              </a:ext>
            </a:extLst>
          </p:cNvPr>
          <p:cNvSpPr/>
          <p:nvPr/>
        </p:nvSpPr>
        <p:spPr>
          <a:xfrm>
            <a:off x="3104549" y="4036240"/>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1143466" y="274615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127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784830"/>
          </a:xfrm>
          <a:prstGeom prst="rect">
            <a:avLst/>
          </a:prstGeom>
        </p:spPr>
        <p:txBody>
          <a:bodyPr wrap="square">
            <a:spAutoFit/>
          </a:bodyPr>
          <a:lstStyle/>
          <a:p>
            <a:r>
              <a:rPr lang="es-CR" sz="1500" b="1" dirty="0">
                <a:solidFill>
                  <a:srgbClr val="279989"/>
                </a:solidFill>
              </a:rPr>
              <a:t>Ingrese los datos de la empresa, si su empresa tiene varias localidades, ingrese la dirección de la principal</a:t>
            </a:r>
          </a:p>
          <a:p>
            <a:r>
              <a:rPr lang="es-CR" sz="1500" b="1" dirty="0">
                <a:solidFill>
                  <a:srgbClr val="279989"/>
                </a:solidFill>
              </a:rPr>
              <a:t>Nombre de la Empresa: RAZÓN SOCIAL</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2" name="Imagen 1">
            <a:extLst>
              <a:ext uri="{FF2B5EF4-FFF2-40B4-BE49-F238E27FC236}">
                <a16:creationId xmlns:a16="http://schemas.microsoft.com/office/drawing/2014/main" id="{6D1AB5E5-23DF-438D-8E60-A8420F32E17C}"/>
              </a:ext>
            </a:extLst>
          </p:cNvPr>
          <p:cNvPicPr>
            <a:picLocks noChangeAspect="1"/>
          </p:cNvPicPr>
          <p:nvPr/>
        </p:nvPicPr>
        <p:blipFill>
          <a:blip r:embed="rId2"/>
          <a:stretch>
            <a:fillRect/>
          </a:stretch>
        </p:blipFill>
        <p:spPr>
          <a:xfrm>
            <a:off x="9625" y="1705398"/>
            <a:ext cx="9144000" cy="2257595"/>
          </a:xfrm>
          <a:prstGeom prst="rect">
            <a:avLst/>
          </a:prstGeom>
        </p:spPr>
      </p:pic>
      <p:pic>
        <p:nvPicPr>
          <p:cNvPr id="7" name="Imagen 6">
            <a:extLst>
              <a:ext uri="{FF2B5EF4-FFF2-40B4-BE49-F238E27FC236}">
                <a16:creationId xmlns:a16="http://schemas.microsoft.com/office/drawing/2014/main" id="{B5C6A707-FC6F-4AC3-913A-6966E3FB59DC}"/>
              </a:ext>
            </a:extLst>
          </p:cNvPr>
          <p:cNvPicPr>
            <a:picLocks noChangeAspect="1"/>
          </p:cNvPicPr>
          <p:nvPr/>
        </p:nvPicPr>
        <p:blipFill>
          <a:blip r:embed="rId3"/>
          <a:stretch>
            <a:fillRect/>
          </a:stretch>
        </p:blipFill>
        <p:spPr>
          <a:xfrm>
            <a:off x="1432000" y="2329930"/>
            <a:ext cx="6279999" cy="3392017"/>
          </a:xfrm>
          <a:prstGeom prst="rect">
            <a:avLst/>
          </a:prstGeom>
        </p:spPr>
      </p:pic>
      <p:cxnSp>
        <p:nvCxnSpPr>
          <p:cNvPr id="8" name="Conector recto de flecha 7">
            <a:extLst>
              <a:ext uri="{FF2B5EF4-FFF2-40B4-BE49-F238E27FC236}">
                <a16:creationId xmlns:a16="http://schemas.microsoft.com/office/drawing/2014/main" id="{AAF1B13D-0E07-4E18-90E3-AAFE82A898AD}"/>
              </a:ext>
            </a:extLst>
          </p:cNvPr>
          <p:cNvCxnSpPr>
            <a:cxnSpLocks/>
          </p:cNvCxnSpPr>
          <p:nvPr/>
        </p:nvCxnSpPr>
        <p:spPr>
          <a:xfrm flipH="1">
            <a:off x="1325468" y="198675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94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56862" y="67518"/>
            <a:ext cx="9087138" cy="628118"/>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0" y="616715"/>
            <a:ext cx="8761412" cy="738664"/>
          </a:xfrm>
          <a:prstGeom prst="rect">
            <a:avLst/>
          </a:prstGeom>
        </p:spPr>
        <p:txBody>
          <a:bodyPr wrap="square">
            <a:spAutoFit/>
          </a:bodyPr>
          <a:lstStyle/>
          <a:p>
            <a:r>
              <a:rPr lang="es-CR" sz="1400" b="1" dirty="0">
                <a:solidFill>
                  <a:srgbClr val="1E9D8B"/>
                </a:solidFill>
              </a:rPr>
              <a:t>Complete el “Numero de Confirmación” con la fecha en el siguiente formato </a:t>
            </a:r>
            <a:r>
              <a:rPr lang="es-ES" sz="1400" b="1" dirty="0">
                <a:solidFill>
                  <a:srgbClr val="1E9D8B"/>
                </a:solidFill>
                <a:highlight>
                  <a:srgbClr val="000000"/>
                </a:highlight>
              </a:rPr>
              <a:t>DD/MM/AAAA </a:t>
            </a:r>
          </a:p>
          <a:p>
            <a:r>
              <a:rPr lang="es-ES" sz="1400" b="1" dirty="0">
                <a:solidFill>
                  <a:srgbClr val="1E9D8B"/>
                </a:solidFill>
              </a:rPr>
              <a:t>Si va a entregar todas las líneas en las fechas solicitadas y las líneas tiene diferente fecha de click en confirmar todo.</a:t>
            </a:r>
          </a:p>
        </p:txBody>
      </p:sp>
      <p:sp>
        <p:nvSpPr>
          <p:cNvPr id="10" name="Rectángulo 9">
            <a:extLst>
              <a:ext uri="{FF2B5EF4-FFF2-40B4-BE49-F238E27FC236}">
                <a16:creationId xmlns:a16="http://schemas.microsoft.com/office/drawing/2014/main" id="{8DC74D9E-D21C-4CA2-83E0-A36A0955BFFC}"/>
              </a:ext>
            </a:extLst>
          </p:cNvPr>
          <p:cNvSpPr/>
          <p:nvPr/>
        </p:nvSpPr>
        <p:spPr>
          <a:xfrm>
            <a:off x="3104549" y="4036240"/>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6E072979-F287-49D7-99D8-F34E53761363}"/>
              </a:ext>
            </a:extLst>
          </p:cNvPr>
          <p:cNvPicPr>
            <a:picLocks noChangeAspect="1"/>
          </p:cNvPicPr>
          <p:nvPr/>
        </p:nvPicPr>
        <p:blipFill>
          <a:blip r:embed="rId2"/>
          <a:stretch>
            <a:fillRect/>
          </a:stretch>
        </p:blipFill>
        <p:spPr>
          <a:xfrm>
            <a:off x="28431" y="1559060"/>
            <a:ext cx="9144000" cy="4523362"/>
          </a:xfrm>
          <a:prstGeom prst="rect">
            <a:avLst/>
          </a:prstGeom>
        </p:spPr>
      </p:pic>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1619716" y="563497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1" name="Imagen 10">
            <a:extLst>
              <a:ext uri="{FF2B5EF4-FFF2-40B4-BE49-F238E27FC236}">
                <a16:creationId xmlns:a16="http://schemas.microsoft.com/office/drawing/2014/main" id="{D9BD2E65-4355-4145-A41B-2A87F541B34B}"/>
              </a:ext>
            </a:extLst>
          </p:cNvPr>
          <p:cNvPicPr>
            <a:picLocks noChangeAspect="1"/>
          </p:cNvPicPr>
          <p:nvPr/>
        </p:nvPicPr>
        <p:blipFill>
          <a:blip r:embed="rId3"/>
          <a:stretch>
            <a:fillRect/>
          </a:stretch>
        </p:blipFill>
        <p:spPr>
          <a:xfrm>
            <a:off x="18906" y="1559060"/>
            <a:ext cx="9144000" cy="4596371"/>
          </a:xfrm>
          <a:prstGeom prst="rect">
            <a:avLst/>
          </a:prstGeom>
        </p:spPr>
      </p:pic>
      <p:cxnSp>
        <p:nvCxnSpPr>
          <p:cNvPr id="12" name="Conector recto de flecha 11">
            <a:extLst>
              <a:ext uri="{FF2B5EF4-FFF2-40B4-BE49-F238E27FC236}">
                <a16:creationId xmlns:a16="http://schemas.microsoft.com/office/drawing/2014/main" id="{9A69E4B7-BDC7-4CF3-9072-6DE84E0DEE69}"/>
              </a:ext>
            </a:extLst>
          </p:cNvPr>
          <p:cNvCxnSpPr>
            <a:cxnSpLocks/>
          </p:cNvCxnSpPr>
          <p:nvPr/>
        </p:nvCxnSpPr>
        <p:spPr>
          <a:xfrm flipH="1">
            <a:off x="2191216" y="514801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43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56862" y="67518"/>
            <a:ext cx="9087138" cy="628118"/>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0" y="616715"/>
            <a:ext cx="8761412" cy="738664"/>
          </a:xfrm>
          <a:prstGeom prst="rect">
            <a:avLst/>
          </a:prstGeom>
        </p:spPr>
        <p:txBody>
          <a:bodyPr wrap="square">
            <a:spAutoFit/>
          </a:bodyPr>
          <a:lstStyle/>
          <a:p>
            <a:r>
              <a:rPr lang="es-CR" sz="1400" b="1" dirty="0">
                <a:solidFill>
                  <a:srgbClr val="1E9D8B"/>
                </a:solidFill>
              </a:rPr>
              <a:t>Complete el “Numero de Confirmación” con la fecha en el siguiente formato </a:t>
            </a:r>
            <a:r>
              <a:rPr lang="es-ES" sz="1400" b="1" dirty="0">
                <a:solidFill>
                  <a:srgbClr val="1E9D8B"/>
                </a:solidFill>
                <a:highlight>
                  <a:srgbClr val="000000"/>
                </a:highlight>
              </a:rPr>
              <a:t>DD/MM/AAAA </a:t>
            </a:r>
          </a:p>
          <a:p>
            <a:r>
              <a:rPr lang="es-ES" sz="1400" b="1" dirty="0">
                <a:solidFill>
                  <a:srgbClr val="1E9D8B"/>
                </a:solidFill>
              </a:rPr>
              <a:t>Si va a entregar todas las líneas en las fechas solicitadas y las líneas tiene diferente fecha de click en confirmar todo. Importante que vaya línea por línea.</a:t>
            </a:r>
          </a:p>
        </p:txBody>
      </p:sp>
      <p:pic>
        <p:nvPicPr>
          <p:cNvPr id="3" name="Imagen 2">
            <a:extLst>
              <a:ext uri="{FF2B5EF4-FFF2-40B4-BE49-F238E27FC236}">
                <a16:creationId xmlns:a16="http://schemas.microsoft.com/office/drawing/2014/main" id="{CCCC8D77-7863-41E6-8AAA-6A1BAE2ACEBC}"/>
              </a:ext>
            </a:extLst>
          </p:cNvPr>
          <p:cNvPicPr>
            <a:picLocks noChangeAspect="1"/>
          </p:cNvPicPr>
          <p:nvPr/>
        </p:nvPicPr>
        <p:blipFill>
          <a:blip r:embed="rId2"/>
          <a:stretch>
            <a:fillRect/>
          </a:stretch>
        </p:blipFill>
        <p:spPr>
          <a:xfrm>
            <a:off x="0" y="1555402"/>
            <a:ext cx="9144000" cy="4530679"/>
          </a:xfrm>
          <a:prstGeom prst="rect">
            <a:avLst/>
          </a:prstGeom>
        </p:spPr>
      </p:pic>
      <p:cxnSp>
        <p:nvCxnSpPr>
          <p:cNvPr id="13" name="Conector recto de flecha 12">
            <a:extLst>
              <a:ext uri="{FF2B5EF4-FFF2-40B4-BE49-F238E27FC236}">
                <a16:creationId xmlns:a16="http://schemas.microsoft.com/office/drawing/2014/main" id="{158C5391-98B2-4717-8132-4FF8A5B410D5}"/>
              </a:ext>
            </a:extLst>
          </p:cNvPr>
          <p:cNvCxnSpPr>
            <a:cxnSpLocks/>
          </p:cNvCxnSpPr>
          <p:nvPr/>
        </p:nvCxnSpPr>
        <p:spPr>
          <a:xfrm flipH="1">
            <a:off x="2181691" y="455590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recto de flecha 13">
            <a:extLst>
              <a:ext uri="{FF2B5EF4-FFF2-40B4-BE49-F238E27FC236}">
                <a16:creationId xmlns:a16="http://schemas.microsoft.com/office/drawing/2014/main" id="{E32F2B36-B814-4759-8016-8E36F1A2038D}"/>
              </a:ext>
            </a:extLst>
          </p:cNvPr>
          <p:cNvCxnSpPr>
            <a:cxnSpLocks/>
          </p:cNvCxnSpPr>
          <p:nvPr/>
        </p:nvCxnSpPr>
        <p:spPr>
          <a:xfrm flipH="1">
            <a:off x="3991441" y="455590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EE2877E6-C4F7-4AE6-AEE6-8E5FD21E607D}"/>
              </a:ext>
            </a:extLst>
          </p:cNvPr>
          <p:cNvCxnSpPr>
            <a:cxnSpLocks/>
          </p:cNvCxnSpPr>
          <p:nvPr/>
        </p:nvCxnSpPr>
        <p:spPr>
          <a:xfrm flipH="1">
            <a:off x="6448891" y="456214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id="{DEB2571C-3848-444E-8018-0FC3DC255977}"/>
              </a:ext>
            </a:extLst>
          </p:cNvPr>
          <p:cNvCxnSpPr>
            <a:cxnSpLocks/>
          </p:cNvCxnSpPr>
          <p:nvPr/>
        </p:nvCxnSpPr>
        <p:spPr>
          <a:xfrm flipH="1">
            <a:off x="1989900" y="521196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a:extLst>
              <a:ext uri="{FF2B5EF4-FFF2-40B4-BE49-F238E27FC236}">
                <a16:creationId xmlns:a16="http://schemas.microsoft.com/office/drawing/2014/main" id="{90490AEC-6C3D-4C6F-9C79-2839697F2C60}"/>
              </a:ext>
            </a:extLst>
          </p:cNvPr>
          <p:cNvCxnSpPr>
            <a:cxnSpLocks/>
          </p:cNvCxnSpPr>
          <p:nvPr/>
        </p:nvCxnSpPr>
        <p:spPr>
          <a:xfrm flipH="1">
            <a:off x="8045577" y="521196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ector recto de flecha 17">
            <a:extLst>
              <a:ext uri="{FF2B5EF4-FFF2-40B4-BE49-F238E27FC236}">
                <a16:creationId xmlns:a16="http://schemas.microsoft.com/office/drawing/2014/main" id="{9AB775F6-CDCA-4497-9D88-A33542673CCD}"/>
              </a:ext>
            </a:extLst>
          </p:cNvPr>
          <p:cNvCxnSpPr>
            <a:cxnSpLocks/>
          </p:cNvCxnSpPr>
          <p:nvPr/>
        </p:nvCxnSpPr>
        <p:spPr>
          <a:xfrm flipH="1">
            <a:off x="8152109" y="456362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Conector recto de flecha 18">
            <a:extLst>
              <a:ext uri="{FF2B5EF4-FFF2-40B4-BE49-F238E27FC236}">
                <a16:creationId xmlns:a16="http://schemas.microsoft.com/office/drawing/2014/main" id="{738EBA15-74B7-4AB9-B7F4-D95AF5417881}"/>
              </a:ext>
            </a:extLst>
          </p:cNvPr>
          <p:cNvCxnSpPr>
            <a:cxnSpLocks/>
          </p:cNvCxnSpPr>
          <p:nvPr/>
        </p:nvCxnSpPr>
        <p:spPr>
          <a:xfrm flipH="1">
            <a:off x="3965554" y="5278901"/>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410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142873" y="240816"/>
            <a:ext cx="8590251" cy="690562"/>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57293" y="830022"/>
            <a:ext cx="8761412" cy="523220"/>
          </a:xfrm>
          <a:prstGeom prst="rect">
            <a:avLst/>
          </a:prstGeom>
        </p:spPr>
        <p:txBody>
          <a:bodyPr wrap="square">
            <a:spAutoFit/>
          </a:bodyPr>
          <a:lstStyle/>
          <a:p>
            <a:r>
              <a:rPr lang="es-CR" sz="1400" b="1" dirty="0">
                <a:solidFill>
                  <a:srgbClr val="1E9D8B"/>
                </a:solidFill>
              </a:rPr>
              <a:t>Cuando haya cantidades retrasadas deberá confirmar la fecha y en caso de rechazo deberá justificar, luego de clic en Aceptar</a:t>
            </a:r>
          </a:p>
        </p:txBody>
      </p:sp>
      <p:pic>
        <p:nvPicPr>
          <p:cNvPr id="8" name="Imagen 7">
            <a:extLst>
              <a:ext uri="{FF2B5EF4-FFF2-40B4-BE49-F238E27FC236}">
                <a16:creationId xmlns:a16="http://schemas.microsoft.com/office/drawing/2014/main" id="{186BD7A1-7D4E-4F16-B106-639FB691B881}"/>
              </a:ext>
            </a:extLst>
          </p:cNvPr>
          <p:cNvPicPr>
            <a:picLocks noChangeAspect="1"/>
          </p:cNvPicPr>
          <p:nvPr/>
        </p:nvPicPr>
        <p:blipFill>
          <a:blip r:embed="rId2"/>
          <a:stretch>
            <a:fillRect/>
          </a:stretch>
        </p:blipFill>
        <p:spPr>
          <a:xfrm>
            <a:off x="0" y="1764237"/>
            <a:ext cx="9144000" cy="4098192"/>
          </a:xfrm>
          <a:prstGeom prst="rect">
            <a:avLst/>
          </a:prstGeom>
        </p:spPr>
      </p:pic>
      <p:cxnSp>
        <p:nvCxnSpPr>
          <p:cNvPr id="12" name="Conector recto de flecha 11">
            <a:extLst>
              <a:ext uri="{FF2B5EF4-FFF2-40B4-BE49-F238E27FC236}">
                <a16:creationId xmlns:a16="http://schemas.microsoft.com/office/drawing/2014/main" id="{B6A36A8F-E0A4-4CD8-AB96-85E972B93FF2}"/>
              </a:ext>
            </a:extLst>
          </p:cNvPr>
          <p:cNvCxnSpPr>
            <a:cxnSpLocks/>
          </p:cNvCxnSpPr>
          <p:nvPr/>
        </p:nvCxnSpPr>
        <p:spPr>
          <a:xfrm flipH="1">
            <a:off x="3439263" y="282548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8EBA3886-8B00-4D42-9826-76330246C535}"/>
              </a:ext>
            </a:extLst>
          </p:cNvPr>
          <p:cNvCxnSpPr>
            <a:cxnSpLocks/>
          </p:cNvCxnSpPr>
          <p:nvPr/>
        </p:nvCxnSpPr>
        <p:spPr>
          <a:xfrm flipH="1">
            <a:off x="3814251" y="378396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3439263" y="457839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recto de flecha 12">
            <a:extLst>
              <a:ext uri="{FF2B5EF4-FFF2-40B4-BE49-F238E27FC236}">
                <a16:creationId xmlns:a16="http://schemas.microsoft.com/office/drawing/2014/main" id="{E01BBDB9-DC3E-41EE-9B8D-D8447596D587}"/>
              </a:ext>
            </a:extLst>
          </p:cNvPr>
          <p:cNvCxnSpPr>
            <a:cxnSpLocks/>
          </p:cNvCxnSpPr>
          <p:nvPr/>
        </p:nvCxnSpPr>
        <p:spPr>
          <a:xfrm flipH="1">
            <a:off x="8427091" y="162960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recto de flecha 13">
            <a:extLst>
              <a:ext uri="{FF2B5EF4-FFF2-40B4-BE49-F238E27FC236}">
                <a16:creationId xmlns:a16="http://schemas.microsoft.com/office/drawing/2014/main" id="{3E7861C5-01C5-409F-9DDB-0E62552D5772}"/>
              </a:ext>
            </a:extLst>
          </p:cNvPr>
          <p:cNvCxnSpPr>
            <a:cxnSpLocks/>
          </p:cNvCxnSpPr>
          <p:nvPr/>
        </p:nvCxnSpPr>
        <p:spPr>
          <a:xfrm flipH="1">
            <a:off x="322378" y="217778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73327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28454" y="87928"/>
            <a:ext cx="8590251" cy="690562"/>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100963" y="580410"/>
            <a:ext cx="8761412" cy="523220"/>
          </a:xfrm>
          <a:prstGeom prst="rect">
            <a:avLst/>
          </a:prstGeom>
        </p:spPr>
        <p:txBody>
          <a:bodyPr wrap="square">
            <a:spAutoFit/>
          </a:bodyPr>
          <a:lstStyle/>
          <a:p>
            <a:r>
              <a:rPr lang="es-CR" sz="1400" b="1" dirty="0">
                <a:solidFill>
                  <a:srgbClr val="1E9D8B"/>
                </a:solidFill>
              </a:rPr>
              <a:t>Cuando haya cantidades retrasadas deberá confirmar la fecha y en caso de rechazo deberá justificar, luego de clic en Aceptar</a:t>
            </a:r>
          </a:p>
        </p:txBody>
      </p:sp>
      <p:sp>
        <p:nvSpPr>
          <p:cNvPr id="10" name="Rectángulo 9">
            <a:extLst>
              <a:ext uri="{FF2B5EF4-FFF2-40B4-BE49-F238E27FC236}">
                <a16:creationId xmlns:a16="http://schemas.microsoft.com/office/drawing/2014/main" id="{8DC74D9E-D21C-4CA2-83E0-A36A0955BFFC}"/>
              </a:ext>
            </a:extLst>
          </p:cNvPr>
          <p:cNvSpPr/>
          <p:nvPr/>
        </p:nvSpPr>
        <p:spPr>
          <a:xfrm>
            <a:off x="3104549" y="4036240"/>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ector recto de flecha 12">
            <a:extLst>
              <a:ext uri="{FF2B5EF4-FFF2-40B4-BE49-F238E27FC236}">
                <a16:creationId xmlns:a16="http://schemas.microsoft.com/office/drawing/2014/main" id="{FA861027-7198-41AA-92F1-0DCAD2129918}"/>
              </a:ext>
            </a:extLst>
          </p:cNvPr>
          <p:cNvCxnSpPr>
            <a:cxnSpLocks/>
          </p:cNvCxnSpPr>
          <p:nvPr/>
        </p:nvCxnSpPr>
        <p:spPr>
          <a:xfrm flipH="1">
            <a:off x="7978437" y="550026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4" name="Imagen 13">
            <a:extLst>
              <a:ext uri="{FF2B5EF4-FFF2-40B4-BE49-F238E27FC236}">
                <a16:creationId xmlns:a16="http://schemas.microsoft.com/office/drawing/2014/main" id="{D4514464-091A-49DB-8651-079ACA1EA58B}"/>
              </a:ext>
            </a:extLst>
          </p:cNvPr>
          <p:cNvPicPr>
            <a:picLocks noChangeAspect="1"/>
          </p:cNvPicPr>
          <p:nvPr/>
        </p:nvPicPr>
        <p:blipFill>
          <a:blip r:embed="rId2"/>
          <a:stretch>
            <a:fillRect/>
          </a:stretch>
        </p:blipFill>
        <p:spPr>
          <a:xfrm>
            <a:off x="0" y="1343976"/>
            <a:ext cx="9144000" cy="4557330"/>
          </a:xfrm>
          <a:prstGeom prst="rect">
            <a:avLst/>
          </a:prstGeom>
        </p:spPr>
      </p:pic>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7978436" y="525014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3234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142873" y="240816"/>
            <a:ext cx="8590251" cy="690562"/>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57293" y="830022"/>
            <a:ext cx="8761412" cy="523220"/>
          </a:xfrm>
          <a:prstGeom prst="rect">
            <a:avLst/>
          </a:prstGeom>
        </p:spPr>
        <p:txBody>
          <a:bodyPr wrap="square">
            <a:spAutoFit/>
          </a:bodyPr>
          <a:lstStyle/>
          <a:p>
            <a:r>
              <a:rPr lang="es-CR" sz="1400" b="1" dirty="0">
                <a:solidFill>
                  <a:srgbClr val="1E9D8B"/>
                </a:solidFill>
              </a:rPr>
              <a:t>Cuando haya cantidades retrasadas deberá confirmar la fecha y en caso de rechazo deberá justificar, luego de clic en Aceptar</a:t>
            </a:r>
          </a:p>
        </p:txBody>
      </p:sp>
      <p:cxnSp>
        <p:nvCxnSpPr>
          <p:cNvPr id="12" name="Conector recto de flecha 11">
            <a:extLst>
              <a:ext uri="{FF2B5EF4-FFF2-40B4-BE49-F238E27FC236}">
                <a16:creationId xmlns:a16="http://schemas.microsoft.com/office/drawing/2014/main" id="{B6A36A8F-E0A4-4CD8-AB96-85E972B93FF2}"/>
              </a:ext>
            </a:extLst>
          </p:cNvPr>
          <p:cNvCxnSpPr>
            <a:cxnSpLocks/>
          </p:cNvCxnSpPr>
          <p:nvPr/>
        </p:nvCxnSpPr>
        <p:spPr>
          <a:xfrm flipH="1">
            <a:off x="3439263" y="282548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8EBA3886-8B00-4D42-9826-76330246C535}"/>
              </a:ext>
            </a:extLst>
          </p:cNvPr>
          <p:cNvCxnSpPr>
            <a:cxnSpLocks/>
          </p:cNvCxnSpPr>
          <p:nvPr/>
        </p:nvCxnSpPr>
        <p:spPr>
          <a:xfrm flipH="1">
            <a:off x="3814251" y="378396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 name="Imagen 4">
            <a:extLst>
              <a:ext uri="{FF2B5EF4-FFF2-40B4-BE49-F238E27FC236}">
                <a16:creationId xmlns:a16="http://schemas.microsoft.com/office/drawing/2014/main" id="{C6090485-3FFE-4251-A82B-BEBFCE7212AE}"/>
              </a:ext>
            </a:extLst>
          </p:cNvPr>
          <p:cNvPicPr>
            <a:picLocks noChangeAspect="1"/>
          </p:cNvPicPr>
          <p:nvPr/>
        </p:nvPicPr>
        <p:blipFill>
          <a:blip r:embed="rId2"/>
          <a:stretch>
            <a:fillRect/>
          </a:stretch>
        </p:blipFill>
        <p:spPr>
          <a:xfrm>
            <a:off x="0" y="1426282"/>
            <a:ext cx="9144000" cy="4542440"/>
          </a:xfrm>
          <a:prstGeom prst="rect">
            <a:avLst/>
          </a:prstGeom>
        </p:spPr>
      </p:pic>
      <p:cxnSp>
        <p:nvCxnSpPr>
          <p:cNvPr id="15" name="Conector recto de flecha 14">
            <a:extLst>
              <a:ext uri="{FF2B5EF4-FFF2-40B4-BE49-F238E27FC236}">
                <a16:creationId xmlns:a16="http://schemas.microsoft.com/office/drawing/2014/main" id="{9888C068-393B-4CD4-9D73-1A2E727A7088}"/>
              </a:ext>
            </a:extLst>
          </p:cNvPr>
          <p:cNvCxnSpPr>
            <a:cxnSpLocks/>
          </p:cNvCxnSpPr>
          <p:nvPr/>
        </p:nvCxnSpPr>
        <p:spPr>
          <a:xfrm flipH="1">
            <a:off x="3311755" y="246826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3205223" y="339661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recto de flecha 12">
            <a:extLst>
              <a:ext uri="{FF2B5EF4-FFF2-40B4-BE49-F238E27FC236}">
                <a16:creationId xmlns:a16="http://schemas.microsoft.com/office/drawing/2014/main" id="{E01BBDB9-DC3E-41EE-9B8D-D8447596D587}"/>
              </a:ext>
            </a:extLst>
          </p:cNvPr>
          <p:cNvCxnSpPr>
            <a:cxnSpLocks/>
          </p:cNvCxnSpPr>
          <p:nvPr/>
        </p:nvCxnSpPr>
        <p:spPr>
          <a:xfrm flipH="1">
            <a:off x="8520061" y="134190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860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56862" y="67518"/>
            <a:ext cx="9087138" cy="628118"/>
          </a:xfrm>
        </p:spPr>
        <p:txBody>
          <a:bodyPr>
            <a:noAutofit/>
          </a:bodyPr>
          <a:lstStyle/>
          <a:p>
            <a:r>
              <a:rPr lang="es-CR" sz="2800" dirty="0"/>
              <a:t>Confirmando el Pedido Parcial</a:t>
            </a: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239714" y="1343976"/>
            <a:ext cx="8407399" cy="4447224"/>
          </a:xfrm>
        </p:spPr>
        <p:txBody>
          <a:bodyPr/>
          <a:lstStyle/>
          <a:p>
            <a:pPr marL="0" indent="0">
              <a:buNone/>
            </a:pPr>
            <a:r>
              <a:rPr lang="pt-BR" dirty="0"/>
              <a:t>   </a:t>
            </a:r>
          </a:p>
        </p:txBody>
      </p:sp>
      <p:sp>
        <p:nvSpPr>
          <p:cNvPr id="7" name="Retângulo 6">
            <a:extLst>
              <a:ext uri="{FF2B5EF4-FFF2-40B4-BE49-F238E27FC236}">
                <a16:creationId xmlns:a16="http://schemas.microsoft.com/office/drawing/2014/main" id="{CEAA442A-C75A-4A55-BBA2-206600F74F6A}"/>
              </a:ext>
            </a:extLst>
          </p:cNvPr>
          <p:cNvSpPr/>
          <p:nvPr/>
        </p:nvSpPr>
        <p:spPr>
          <a:xfrm>
            <a:off x="0" y="616715"/>
            <a:ext cx="8761412" cy="307777"/>
          </a:xfrm>
          <a:prstGeom prst="rect">
            <a:avLst/>
          </a:prstGeom>
        </p:spPr>
        <p:txBody>
          <a:bodyPr wrap="square">
            <a:spAutoFit/>
          </a:bodyPr>
          <a:lstStyle/>
          <a:p>
            <a:r>
              <a:rPr lang="es-CR" sz="1400" b="1" dirty="0">
                <a:solidFill>
                  <a:srgbClr val="1E9D8B"/>
                </a:solidFill>
              </a:rPr>
              <a:t>Clic en siguiente	</a:t>
            </a:r>
            <a:endParaRPr lang="es-ES" sz="1400" b="1" dirty="0">
              <a:solidFill>
                <a:srgbClr val="1E9D8B"/>
              </a:solidFill>
            </a:endParaRPr>
          </a:p>
        </p:txBody>
      </p:sp>
      <p:cxnSp>
        <p:nvCxnSpPr>
          <p:cNvPr id="13" name="Conector recto de flecha 12">
            <a:extLst>
              <a:ext uri="{FF2B5EF4-FFF2-40B4-BE49-F238E27FC236}">
                <a16:creationId xmlns:a16="http://schemas.microsoft.com/office/drawing/2014/main" id="{0BCD318E-B416-446F-951D-68C6CC0BE14E}"/>
              </a:ext>
            </a:extLst>
          </p:cNvPr>
          <p:cNvCxnSpPr>
            <a:cxnSpLocks/>
          </p:cNvCxnSpPr>
          <p:nvPr/>
        </p:nvCxnSpPr>
        <p:spPr>
          <a:xfrm flipH="1">
            <a:off x="8894594" y="134397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6" name="Imagen 15">
            <a:extLst>
              <a:ext uri="{FF2B5EF4-FFF2-40B4-BE49-F238E27FC236}">
                <a16:creationId xmlns:a16="http://schemas.microsoft.com/office/drawing/2014/main" id="{F09E7DD9-EF75-4D49-9A3A-A9625DA0DAC9}"/>
              </a:ext>
            </a:extLst>
          </p:cNvPr>
          <p:cNvPicPr>
            <a:picLocks noChangeAspect="1"/>
          </p:cNvPicPr>
          <p:nvPr/>
        </p:nvPicPr>
        <p:blipFill>
          <a:blip r:embed="rId2"/>
          <a:stretch>
            <a:fillRect/>
          </a:stretch>
        </p:blipFill>
        <p:spPr>
          <a:xfrm>
            <a:off x="0" y="1066800"/>
            <a:ext cx="9144000" cy="4608733"/>
          </a:xfrm>
          <a:prstGeom prst="rect">
            <a:avLst/>
          </a:prstGeom>
        </p:spPr>
      </p:pic>
      <p:cxnSp>
        <p:nvCxnSpPr>
          <p:cNvPr id="9" name="Conector recto de flecha 8">
            <a:extLst>
              <a:ext uri="{FF2B5EF4-FFF2-40B4-BE49-F238E27FC236}">
                <a16:creationId xmlns:a16="http://schemas.microsoft.com/office/drawing/2014/main" id="{DD20A3F1-5030-43EB-889F-7554CBCE82E0}"/>
              </a:ext>
            </a:extLst>
          </p:cNvPr>
          <p:cNvCxnSpPr>
            <a:cxnSpLocks/>
          </p:cNvCxnSpPr>
          <p:nvPr/>
        </p:nvCxnSpPr>
        <p:spPr>
          <a:xfrm flipH="1">
            <a:off x="2636524" y="165573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a:extLst>
              <a:ext uri="{FF2B5EF4-FFF2-40B4-BE49-F238E27FC236}">
                <a16:creationId xmlns:a16="http://schemas.microsoft.com/office/drawing/2014/main" id="{E314F2F5-FC12-4419-9CF6-DEB802749068}"/>
              </a:ext>
            </a:extLst>
          </p:cNvPr>
          <p:cNvCxnSpPr>
            <a:cxnSpLocks/>
          </p:cNvCxnSpPr>
          <p:nvPr/>
        </p:nvCxnSpPr>
        <p:spPr>
          <a:xfrm flipH="1">
            <a:off x="4493899" y="393221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ector recto de flecha 17">
            <a:extLst>
              <a:ext uri="{FF2B5EF4-FFF2-40B4-BE49-F238E27FC236}">
                <a16:creationId xmlns:a16="http://schemas.microsoft.com/office/drawing/2014/main" id="{3FDFBC4C-0AB0-4EF5-BDA7-CAF36F746CD0}"/>
              </a:ext>
            </a:extLst>
          </p:cNvPr>
          <p:cNvCxnSpPr>
            <a:cxnSpLocks/>
          </p:cNvCxnSpPr>
          <p:nvPr/>
        </p:nvCxnSpPr>
        <p:spPr>
          <a:xfrm flipH="1">
            <a:off x="8930937" y="994187"/>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104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Revisión de Confirmación, de clic en Enviar</a:t>
            </a:r>
            <a:endParaRPr lang="es-ES" sz="1400" b="1" dirty="0">
              <a:solidFill>
                <a:srgbClr val="1E9D8B"/>
              </a:solidFill>
            </a:endParaRPr>
          </a:p>
        </p:txBody>
      </p:sp>
      <p:pic>
        <p:nvPicPr>
          <p:cNvPr id="3" name="Imagen 2">
            <a:extLst>
              <a:ext uri="{FF2B5EF4-FFF2-40B4-BE49-F238E27FC236}">
                <a16:creationId xmlns:a16="http://schemas.microsoft.com/office/drawing/2014/main" id="{D91AEF06-474F-4408-9F53-731808E6AFC7}"/>
              </a:ext>
            </a:extLst>
          </p:cNvPr>
          <p:cNvPicPr>
            <a:picLocks noChangeAspect="1"/>
          </p:cNvPicPr>
          <p:nvPr/>
        </p:nvPicPr>
        <p:blipFill>
          <a:blip r:embed="rId2"/>
          <a:stretch>
            <a:fillRect/>
          </a:stretch>
        </p:blipFill>
        <p:spPr>
          <a:xfrm>
            <a:off x="0" y="2193587"/>
            <a:ext cx="9144000" cy="2470826"/>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618106" y="274808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recto de flecha 14">
            <a:extLst>
              <a:ext uri="{FF2B5EF4-FFF2-40B4-BE49-F238E27FC236}">
                <a16:creationId xmlns:a16="http://schemas.microsoft.com/office/drawing/2014/main" id="{322F6CBD-5F96-4C75-8CDF-674C1E2AE082}"/>
              </a:ext>
            </a:extLst>
          </p:cNvPr>
          <p:cNvCxnSpPr>
            <a:cxnSpLocks/>
          </p:cNvCxnSpPr>
          <p:nvPr/>
        </p:nvCxnSpPr>
        <p:spPr>
          <a:xfrm flipH="1">
            <a:off x="8538819" y="414999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44104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Descargue la orden en PDF y de clic en Completado</a:t>
            </a:r>
            <a:endParaRPr lang="es-ES" sz="1400" b="1" dirty="0">
              <a:solidFill>
                <a:srgbClr val="1E9D8B"/>
              </a:solidFill>
            </a:endParaRPr>
          </a:p>
        </p:txBody>
      </p:sp>
      <p:cxnSp>
        <p:nvCxnSpPr>
          <p:cNvPr id="9" name="Conector recto de flecha 8">
            <a:extLst>
              <a:ext uri="{FF2B5EF4-FFF2-40B4-BE49-F238E27FC236}">
                <a16:creationId xmlns:a16="http://schemas.microsoft.com/office/drawing/2014/main" id="{8FA89497-C7BE-4385-BFFA-BBD2399C41BC}"/>
              </a:ext>
            </a:extLst>
          </p:cNvPr>
          <p:cNvCxnSpPr>
            <a:cxnSpLocks/>
          </p:cNvCxnSpPr>
          <p:nvPr/>
        </p:nvCxnSpPr>
        <p:spPr>
          <a:xfrm flipH="1">
            <a:off x="2701762" y="2552931"/>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 name="Imagen 4">
            <a:extLst>
              <a:ext uri="{FF2B5EF4-FFF2-40B4-BE49-F238E27FC236}">
                <a16:creationId xmlns:a16="http://schemas.microsoft.com/office/drawing/2014/main" id="{1457EC13-0E26-447F-8FA6-C5006D6A7B5F}"/>
              </a:ext>
            </a:extLst>
          </p:cNvPr>
          <p:cNvPicPr>
            <a:picLocks noChangeAspect="1"/>
          </p:cNvPicPr>
          <p:nvPr/>
        </p:nvPicPr>
        <p:blipFill>
          <a:blip r:embed="rId2"/>
          <a:stretch>
            <a:fillRect/>
          </a:stretch>
        </p:blipFill>
        <p:spPr>
          <a:xfrm>
            <a:off x="46043" y="2143476"/>
            <a:ext cx="9144000" cy="2304347"/>
          </a:xfrm>
          <a:prstGeom prst="rect">
            <a:avLst/>
          </a:prstGeom>
        </p:spPr>
      </p:pic>
      <p:sp>
        <p:nvSpPr>
          <p:cNvPr id="10" name="Rectángulo 9">
            <a:extLst>
              <a:ext uri="{FF2B5EF4-FFF2-40B4-BE49-F238E27FC236}">
                <a16:creationId xmlns:a16="http://schemas.microsoft.com/office/drawing/2014/main" id="{97E8E95F-0BDF-45A6-A12D-C41F626D6DEE}"/>
              </a:ext>
            </a:extLst>
          </p:cNvPr>
          <p:cNvSpPr/>
          <p:nvPr/>
        </p:nvSpPr>
        <p:spPr>
          <a:xfrm>
            <a:off x="3517212" y="3799766"/>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2782710" y="225109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1F71999E-C0C5-4F6C-844A-DDDF2575C09C}"/>
              </a:ext>
            </a:extLst>
          </p:cNvPr>
          <p:cNvCxnSpPr>
            <a:cxnSpLocks/>
          </p:cNvCxnSpPr>
          <p:nvPr/>
        </p:nvCxnSpPr>
        <p:spPr>
          <a:xfrm flipH="1">
            <a:off x="7662650" y="329564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recto de flecha 12">
            <a:extLst>
              <a:ext uri="{FF2B5EF4-FFF2-40B4-BE49-F238E27FC236}">
                <a16:creationId xmlns:a16="http://schemas.microsoft.com/office/drawing/2014/main" id="{3DB0FAB6-CD52-411B-A635-25DF7DBEC999}"/>
              </a:ext>
            </a:extLst>
          </p:cNvPr>
          <p:cNvCxnSpPr>
            <a:cxnSpLocks/>
          </p:cNvCxnSpPr>
          <p:nvPr/>
        </p:nvCxnSpPr>
        <p:spPr>
          <a:xfrm flipH="1">
            <a:off x="8884894" y="199255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23285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Confirmando el Pedido Completo</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Vuelve a la pagina principal de Ariba</a:t>
            </a:r>
            <a:endParaRPr lang="es-ES" sz="1400" b="1" dirty="0">
              <a:solidFill>
                <a:srgbClr val="1E9D8B"/>
              </a:solidFill>
            </a:endParaRPr>
          </a:p>
        </p:txBody>
      </p:sp>
      <p:sp>
        <p:nvSpPr>
          <p:cNvPr id="10" name="Rectángulo 9">
            <a:extLst>
              <a:ext uri="{FF2B5EF4-FFF2-40B4-BE49-F238E27FC236}">
                <a16:creationId xmlns:a16="http://schemas.microsoft.com/office/drawing/2014/main" id="{97E8E95F-0BDF-45A6-A12D-C41F626D6DEE}"/>
              </a:ext>
            </a:extLst>
          </p:cNvPr>
          <p:cNvSpPr/>
          <p:nvPr/>
        </p:nvSpPr>
        <p:spPr>
          <a:xfrm>
            <a:off x="3323624" y="3542492"/>
            <a:ext cx="1100831" cy="74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a:extLst>
              <a:ext uri="{FF2B5EF4-FFF2-40B4-BE49-F238E27FC236}">
                <a16:creationId xmlns:a16="http://schemas.microsoft.com/office/drawing/2014/main" id="{189F3E29-FBFE-40D4-9143-3C794B46DF8E}"/>
              </a:ext>
            </a:extLst>
          </p:cNvPr>
          <p:cNvPicPr>
            <a:picLocks noChangeAspect="1"/>
          </p:cNvPicPr>
          <p:nvPr/>
        </p:nvPicPr>
        <p:blipFill>
          <a:blip r:embed="rId2"/>
          <a:stretch>
            <a:fillRect/>
          </a:stretch>
        </p:blipFill>
        <p:spPr>
          <a:xfrm>
            <a:off x="0" y="2072401"/>
            <a:ext cx="9144000" cy="2713198"/>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2509203" y="290167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ector recto de flecha 8">
            <a:extLst>
              <a:ext uri="{FF2B5EF4-FFF2-40B4-BE49-F238E27FC236}">
                <a16:creationId xmlns:a16="http://schemas.microsoft.com/office/drawing/2014/main" id="{8FA89497-C7BE-4385-BFFA-BBD2399C41BC}"/>
              </a:ext>
            </a:extLst>
          </p:cNvPr>
          <p:cNvCxnSpPr>
            <a:cxnSpLocks/>
          </p:cNvCxnSpPr>
          <p:nvPr/>
        </p:nvCxnSpPr>
        <p:spPr>
          <a:xfrm flipH="1">
            <a:off x="511574" y="290167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1F71999E-C0C5-4F6C-844A-DDDF2575C09C}"/>
              </a:ext>
            </a:extLst>
          </p:cNvPr>
          <p:cNvCxnSpPr>
            <a:cxnSpLocks/>
          </p:cNvCxnSpPr>
          <p:nvPr/>
        </p:nvCxnSpPr>
        <p:spPr>
          <a:xfrm flipH="1">
            <a:off x="1129679" y="290167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recto de flecha 12">
            <a:extLst>
              <a:ext uri="{FF2B5EF4-FFF2-40B4-BE49-F238E27FC236}">
                <a16:creationId xmlns:a16="http://schemas.microsoft.com/office/drawing/2014/main" id="{5C6CE15C-ED11-47B7-BFF5-420BE824E0FB}"/>
              </a:ext>
            </a:extLst>
          </p:cNvPr>
          <p:cNvCxnSpPr>
            <a:cxnSpLocks/>
          </p:cNvCxnSpPr>
          <p:nvPr/>
        </p:nvCxnSpPr>
        <p:spPr>
          <a:xfrm flipH="1">
            <a:off x="3767507" y="375182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78472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BB2AAEA-00B5-4352-8BF3-9D0DAE492A66}"/>
              </a:ext>
            </a:extLst>
          </p:cNvPr>
          <p:cNvSpPr>
            <a:spLocks noGrp="1"/>
          </p:cNvSpPr>
          <p:nvPr>
            <p:ph type="title"/>
          </p:nvPr>
        </p:nvSpPr>
        <p:spPr>
          <a:xfrm>
            <a:off x="618106" y="2310765"/>
            <a:ext cx="7589520" cy="594360"/>
          </a:xfrm>
        </p:spPr>
        <p:txBody>
          <a:bodyPr/>
          <a:lstStyle/>
          <a:p>
            <a:pPr algn="ctr"/>
            <a:r>
              <a:rPr lang="en-US" dirty="0"/>
              <a:t>5. </a:t>
            </a:r>
            <a:r>
              <a:rPr lang="es-CR" dirty="0"/>
              <a:t>Información Adicional y Cierre</a:t>
            </a:r>
          </a:p>
        </p:txBody>
      </p:sp>
      <p:sp>
        <p:nvSpPr>
          <p:cNvPr id="2" name="Marcador de número de diapositiva 1">
            <a:extLst>
              <a:ext uri="{FF2B5EF4-FFF2-40B4-BE49-F238E27FC236}">
                <a16:creationId xmlns:a16="http://schemas.microsoft.com/office/drawing/2014/main" id="{1AB1E4D7-8D1E-4BE9-A65D-59A2D1F7887E}"/>
              </a:ext>
            </a:extLst>
          </p:cNvPr>
          <p:cNvSpPr>
            <a:spLocks noGrp="1"/>
          </p:cNvSpPr>
          <p:nvPr>
            <p:ph type="sldNum" sz="quarter" idx="4"/>
          </p:nvPr>
        </p:nvSpPr>
        <p:spPr/>
        <p:txBody>
          <a:bodyPr/>
          <a:lstStyle/>
          <a:p>
            <a:fld id="{3DF1AFCE-D540-41EE-B441-3ED6DEB25CDC}"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320860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1015663"/>
          </a:xfrm>
          <a:prstGeom prst="rect">
            <a:avLst/>
          </a:prstGeom>
        </p:spPr>
        <p:txBody>
          <a:bodyPr wrap="square">
            <a:spAutoFit/>
          </a:bodyPr>
          <a:lstStyle/>
          <a:p>
            <a:r>
              <a:rPr lang="es-CR" sz="1500" b="1" dirty="0">
                <a:solidFill>
                  <a:srgbClr val="279989"/>
                </a:solidFill>
              </a:rPr>
              <a:t>Ingrese los datos de la Cuenta del Usuario. Deje el check activo de esta manera su correo será el Nombre de usuario también</a:t>
            </a:r>
          </a:p>
          <a:p>
            <a:r>
              <a:rPr lang="es-CR" sz="1500" b="1" dirty="0">
                <a:solidFill>
                  <a:srgbClr val="279989"/>
                </a:solidFill>
              </a:rPr>
              <a:t>En nombre y Apellidos anote los datos de la persona que esta creado la cuenta. Puede agregar hasta 5 correos separados por </a:t>
            </a:r>
            <a:r>
              <a:rPr lang="es-CR" sz="1500" b="1" dirty="0">
                <a:solidFill>
                  <a:srgbClr val="279989"/>
                </a:solidFill>
                <a:highlight>
                  <a:srgbClr val="111E35"/>
                </a:highlight>
              </a:rPr>
              <a:t>COMA</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cxnSp>
        <p:nvCxnSpPr>
          <p:cNvPr id="8" name="Conector recto de flecha 7">
            <a:extLst>
              <a:ext uri="{FF2B5EF4-FFF2-40B4-BE49-F238E27FC236}">
                <a16:creationId xmlns:a16="http://schemas.microsoft.com/office/drawing/2014/main" id="{AAF1B13D-0E07-4E18-90E3-AAFE82A898AD}"/>
              </a:ext>
            </a:extLst>
          </p:cNvPr>
          <p:cNvCxnSpPr>
            <a:cxnSpLocks/>
          </p:cNvCxnSpPr>
          <p:nvPr/>
        </p:nvCxnSpPr>
        <p:spPr>
          <a:xfrm flipH="1">
            <a:off x="1325468" y="1986756"/>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Imagen 2">
            <a:extLst>
              <a:ext uri="{FF2B5EF4-FFF2-40B4-BE49-F238E27FC236}">
                <a16:creationId xmlns:a16="http://schemas.microsoft.com/office/drawing/2014/main" id="{CB46E9B5-F849-41BF-BA2C-E494AC281890}"/>
              </a:ext>
            </a:extLst>
          </p:cNvPr>
          <p:cNvPicPr>
            <a:picLocks noChangeAspect="1"/>
          </p:cNvPicPr>
          <p:nvPr/>
        </p:nvPicPr>
        <p:blipFill>
          <a:blip r:embed="rId2"/>
          <a:stretch>
            <a:fillRect/>
          </a:stretch>
        </p:blipFill>
        <p:spPr>
          <a:xfrm>
            <a:off x="9625" y="1986756"/>
            <a:ext cx="9144000" cy="2483217"/>
          </a:xfrm>
          <a:prstGeom prst="rect">
            <a:avLst/>
          </a:prstGeom>
        </p:spPr>
      </p:pic>
      <p:pic>
        <p:nvPicPr>
          <p:cNvPr id="11" name="Imagen 10">
            <a:extLst>
              <a:ext uri="{FF2B5EF4-FFF2-40B4-BE49-F238E27FC236}">
                <a16:creationId xmlns:a16="http://schemas.microsoft.com/office/drawing/2014/main" id="{97E50FE6-5E23-4E96-A07B-EA0DB52EE8B9}"/>
              </a:ext>
            </a:extLst>
          </p:cNvPr>
          <p:cNvPicPr>
            <a:picLocks noChangeAspect="1"/>
          </p:cNvPicPr>
          <p:nvPr/>
        </p:nvPicPr>
        <p:blipFill>
          <a:blip r:embed="rId3"/>
          <a:stretch>
            <a:fillRect/>
          </a:stretch>
        </p:blipFill>
        <p:spPr>
          <a:xfrm>
            <a:off x="1325468" y="2306597"/>
            <a:ext cx="5829934" cy="3456069"/>
          </a:xfrm>
          <a:prstGeom prst="rect">
            <a:avLst/>
          </a:prstGeom>
        </p:spPr>
      </p:pic>
      <p:cxnSp>
        <p:nvCxnSpPr>
          <p:cNvPr id="12" name="Conector recto de flecha 11">
            <a:extLst>
              <a:ext uri="{FF2B5EF4-FFF2-40B4-BE49-F238E27FC236}">
                <a16:creationId xmlns:a16="http://schemas.microsoft.com/office/drawing/2014/main" id="{3BCBB685-A9F2-49C9-91DE-FBB712ED620B}"/>
              </a:ext>
            </a:extLst>
          </p:cNvPr>
          <p:cNvCxnSpPr>
            <a:cxnSpLocks/>
          </p:cNvCxnSpPr>
          <p:nvPr/>
        </p:nvCxnSpPr>
        <p:spPr>
          <a:xfrm flipH="1">
            <a:off x="1868485" y="1735302"/>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321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559639" y="1579926"/>
            <a:ext cx="8024721" cy="2340864"/>
          </a:xfrm>
        </p:spPr>
        <p:txBody>
          <a:bodyPr/>
          <a:lstStyle/>
          <a:p>
            <a:r>
              <a:rPr lang="es-CR" sz="3600" dirty="0"/>
              <a:t>Que pasa si no encuentra una Orden en el Correo?</a:t>
            </a:r>
            <a:br>
              <a:rPr lang="es-CR" sz="3600" dirty="0"/>
            </a:br>
            <a:r>
              <a:rPr lang="es-CR" sz="3600" dirty="0"/>
              <a:t>Como reenviar Ordenes de Compra?</a:t>
            </a:r>
          </a:p>
        </p:txBody>
      </p:sp>
      <p:sp>
        <p:nvSpPr>
          <p:cNvPr id="9" name="Slide Number Placeholder 8"/>
          <p:cNvSpPr>
            <a:spLocks noGrp="1"/>
          </p:cNvSpPr>
          <p:nvPr>
            <p:ph type="sldNum" sz="quarter" idx="4"/>
          </p:nvPr>
        </p:nvSpPr>
        <p:spPr/>
        <p:txBody>
          <a:bodyPr/>
          <a:lstStyle/>
          <a:p>
            <a:fld id="{3DF1AFCE-D540-41EE-B441-3ED6DEB25CDC}" type="slidenum">
              <a:rPr lang="en-US" smtClean="0"/>
              <a:pPr/>
              <a:t>50</a:t>
            </a:fld>
            <a:endParaRPr lang="en-US" dirty="0"/>
          </a:p>
        </p:txBody>
      </p:sp>
    </p:spTree>
    <p:extLst>
      <p:ext uri="{BB962C8B-B14F-4D97-AF65-F5344CB8AC3E}">
        <p14:creationId xmlns:p14="http://schemas.microsoft.com/office/powerpoint/2010/main" val="2886513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2" name="Title 1"/>
          <p:cNvSpPr>
            <a:spLocks noGrp="1"/>
          </p:cNvSpPr>
          <p:nvPr>
            <p:ph type="title" idx="4294967295"/>
          </p:nvPr>
        </p:nvSpPr>
        <p:spPr>
          <a:xfrm>
            <a:off x="249045" y="193259"/>
            <a:ext cx="8590251" cy="690562"/>
          </a:xfrm>
        </p:spPr>
        <p:txBody>
          <a:bodyPr>
            <a:noAutofit/>
          </a:bodyPr>
          <a:lstStyle/>
          <a:p>
            <a:r>
              <a:rPr lang="es-CR" sz="2800" dirty="0"/>
              <a:t>Reenviando Ordenes de Compra</a:t>
            </a:r>
          </a:p>
        </p:txBody>
      </p:sp>
      <p:sp>
        <p:nvSpPr>
          <p:cNvPr id="7" name="Retângulo 6">
            <a:extLst>
              <a:ext uri="{FF2B5EF4-FFF2-40B4-BE49-F238E27FC236}">
                <a16:creationId xmlns:a16="http://schemas.microsoft.com/office/drawing/2014/main" id="{CEAA442A-C75A-4A55-BBA2-206600F74F6A}"/>
              </a:ext>
            </a:extLst>
          </p:cNvPr>
          <p:cNvSpPr/>
          <p:nvPr/>
        </p:nvSpPr>
        <p:spPr>
          <a:xfrm>
            <a:off x="144463" y="746047"/>
            <a:ext cx="8761412" cy="307777"/>
          </a:xfrm>
          <a:prstGeom prst="rect">
            <a:avLst/>
          </a:prstGeom>
        </p:spPr>
        <p:txBody>
          <a:bodyPr wrap="square">
            <a:spAutoFit/>
          </a:bodyPr>
          <a:lstStyle/>
          <a:p>
            <a:r>
              <a:rPr lang="es-CR" sz="1400" b="1" dirty="0">
                <a:solidFill>
                  <a:srgbClr val="1E9D8B"/>
                </a:solidFill>
              </a:rPr>
              <a:t>Clic en Seleccionar, Envíeme una copia para realizar alguna opción y luego reenviar</a:t>
            </a:r>
            <a:endParaRPr lang="es-ES" sz="1400" b="1" dirty="0">
              <a:solidFill>
                <a:srgbClr val="1E9D8B"/>
              </a:solidFill>
            </a:endParaRPr>
          </a:p>
        </p:txBody>
      </p:sp>
      <p:pic>
        <p:nvPicPr>
          <p:cNvPr id="11" name="Imagen 10">
            <a:extLst>
              <a:ext uri="{FF2B5EF4-FFF2-40B4-BE49-F238E27FC236}">
                <a16:creationId xmlns:a16="http://schemas.microsoft.com/office/drawing/2014/main" id="{CC5A5816-5BEC-4BE3-8C9F-DB14B2A75E7B}"/>
              </a:ext>
            </a:extLst>
          </p:cNvPr>
          <p:cNvPicPr>
            <a:picLocks noChangeAspect="1"/>
          </p:cNvPicPr>
          <p:nvPr/>
        </p:nvPicPr>
        <p:blipFill>
          <a:blip r:embed="rId2"/>
          <a:stretch>
            <a:fillRect/>
          </a:stretch>
        </p:blipFill>
        <p:spPr>
          <a:xfrm>
            <a:off x="0" y="1520710"/>
            <a:ext cx="9144000" cy="1932243"/>
          </a:xfrm>
          <a:prstGeom prst="rect">
            <a:avLst/>
          </a:prstGeom>
        </p:spPr>
      </p:pic>
      <p:cxnSp>
        <p:nvCxnSpPr>
          <p:cNvPr id="16" name="Conector recto de flecha 15">
            <a:extLst>
              <a:ext uri="{FF2B5EF4-FFF2-40B4-BE49-F238E27FC236}">
                <a16:creationId xmlns:a16="http://schemas.microsoft.com/office/drawing/2014/main" id="{3AA9159B-BDC6-4F51-9001-F15D917C3D5B}"/>
              </a:ext>
            </a:extLst>
          </p:cNvPr>
          <p:cNvCxnSpPr>
            <a:cxnSpLocks/>
          </p:cNvCxnSpPr>
          <p:nvPr/>
        </p:nvCxnSpPr>
        <p:spPr>
          <a:xfrm flipH="1">
            <a:off x="6616814" y="248720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4" name="Imagen 13">
            <a:extLst>
              <a:ext uri="{FF2B5EF4-FFF2-40B4-BE49-F238E27FC236}">
                <a16:creationId xmlns:a16="http://schemas.microsoft.com/office/drawing/2014/main" id="{95919966-67A4-44B8-8B3A-287E4BC4F0AC}"/>
              </a:ext>
            </a:extLst>
          </p:cNvPr>
          <p:cNvPicPr>
            <a:picLocks noChangeAspect="1"/>
          </p:cNvPicPr>
          <p:nvPr/>
        </p:nvPicPr>
        <p:blipFill>
          <a:blip r:embed="rId3"/>
          <a:stretch>
            <a:fillRect/>
          </a:stretch>
        </p:blipFill>
        <p:spPr>
          <a:xfrm>
            <a:off x="1085850" y="3347723"/>
            <a:ext cx="6972300" cy="2852304"/>
          </a:xfrm>
          <a:prstGeom prst="rect">
            <a:avLst/>
          </a:prstGeom>
        </p:spPr>
      </p:pic>
      <p:cxnSp>
        <p:nvCxnSpPr>
          <p:cNvPr id="9" name="Conector recto de flecha 8">
            <a:extLst>
              <a:ext uri="{FF2B5EF4-FFF2-40B4-BE49-F238E27FC236}">
                <a16:creationId xmlns:a16="http://schemas.microsoft.com/office/drawing/2014/main" id="{8FA89497-C7BE-4385-BFFA-BBD2399C41BC}"/>
              </a:ext>
            </a:extLst>
          </p:cNvPr>
          <p:cNvCxnSpPr>
            <a:cxnSpLocks/>
          </p:cNvCxnSpPr>
          <p:nvPr/>
        </p:nvCxnSpPr>
        <p:spPr>
          <a:xfrm flipH="1">
            <a:off x="6111712" y="557726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8965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189419" y="438634"/>
            <a:ext cx="8525671" cy="2052388"/>
          </a:xfrm>
        </p:spPr>
        <p:txBody>
          <a:bodyPr/>
          <a:lstStyle/>
          <a:p>
            <a:pPr algn="ctr">
              <a:lnSpc>
                <a:spcPct val="100000"/>
              </a:lnSpc>
            </a:pPr>
            <a:r>
              <a:rPr lang="es-CR" sz="3600" dirty="0"/>
              <a:t>Cuidado convierte su cuenta Estándar en una Eterprise pues puede generar costos</a:t>
            </a:r>
          </a:p>
        </p:txBody>
      </p:sp>
      <p:sp>
        <p:nvSpPr>
          <p:cNvPr id="9" name="Slide Number Placeholder 8"/>
          <p:cNvSpPr>
            <a:spLocks noGrp="1"/>
          </p:cNvSpPr>
          <p:nvPr>
            <p:ph type="sldNum" sz="quarter" idx="4"/>
          </p:nvPr>
        </p:nvSpPr>
        <p:spPr/>
        <p:txBody>
          <a:bodyPr/>
          <a:lstStyle/>
          <a:p>
            <a:fld id="{3DF1AFCE-D540-41EE-B441-3ED6DEB25CDC}" type="slidenum">
              <a:rPr lang="en-US" smtClean="0"/>
              <a:pPr/>
              <a:t>52</a:t>
            </a:fld>
            <a:endParaRPr lang="en-US" dirty="0"/>
          </a:p>
        </p:txBody>
      </p:sp>
      <p:pic>
        <p:nvPicPr>
          <p:cNvPr id="3" name="Imagen 2">
            <a:extLst>
              <a:ext uri="{FF2B5EF4-FFF2-40B4-BE49-F238E27FC236}">
                <a16:creationId xmlns:a16="http://schemas.microsoft.com/office/drawing/2014/main" id="{620FFB62-8503-4341-B409-6BF06F7B59E1}"/>
              </a:ext>
            </a:extLst>
          </p:cNvPr>
          <p:cNvPicPr>
            <a:picLocks noChangeAspect="1"/>
          </p:cNvPicPr>
          <p:nvPr/>
        </p:nvPicPr>
        <p:blipFill>
          <a:blip r:embed="rId2"/>
          <a:stretch>
            <a:fillRect/>
          </a:stretch>
        </p:blipFill>
        <p:spPr>
          <a:xfrm>
            <a:off x="428910" y="2398820"/>
            <a:ext cx="4448175" cy="2019300"/>
          </a:xfrm>
          <a:prstGeom prst="rect">
            <a:avLst/>
          </a:prstGeom>
        </p:spPr>
      </p:pic>
      <p:pic>
        <p:nvPicPr>
          <p:cNvPr id="7" name="Imagen 6">
            <a:extLst>
              <a:ext uri="{FF2B5EF4-FFF2-40B4-BE49-F238E27FC236}">
                <a16:creationId xmlns:a16="http://schemas.microsoft.com/office/drawing/2014/main" id="{56287B5D-AECF-4D27-A2EC-C377E42459E8}"/>
              </a:ext>
            </a:extLst>
          </p:cNvPr>
          <p:cNvPicPr>
            <a:picLocks noChangeAspect="1"/>
          </p:cNvPicPr>
          <p:nvPr/>
        </p:nvPicPr>
        <p:blipFill>
          <a:blip r:embed="rId3"/>
          <a:stretch>
            <a:fillRect/>
          </a:stretch>
        </p:blipFill>
        <p:spPr>
          <a:xfrm>
            <a:off x="4965694" y="2398820"/>
            <a:ext cx="3633431" cy="3171825"/>
          </a:xfrm>
          <a:prstGeom prst="rect">
            <a:avLst/>
          </a:prstGeom>
        </p:spPr>
      </p:pic>
      <p:cxnSp>
        <p:nvCxnSpPr>
          <p:cNvPr id="10" name="Conector recto de flecha 9">
            <a:extLst>
              <a:ext uri="{FF2B5EF4-FFF2-40B4-BE49-F238E27FC236}">
                <a16:creationId xmlns:a16="http://schemas.microsoft.com/office/drawing/2014/main" id="{C7482C52-DFC1-4232-B995-B6B20C2CF284}"/>
              </a:ext>
            </a:extLst>
          </p:cNvPr>
          <p:cNvCxnSpPr>
            <a:cxnSpLocks/>
          </p:cNvCxnSpPr>
          <p:nvPr/>
        </p:nvCxnSpPr>
        <p:spPr>
          <a:xfrm flipH="1">
            <a:off x="3073514" y="2096978"/>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a:extLst>
              <a:ext uri="{FF2B5EF4-FFF2-40B4-BE49-F238E27FC236}">
                <a16:creationId xmlns:a16="http://schemas.microsoft.com/office/drawing/2014/main" id="{362843B9-F528-40FF-9C30-65414CD0712A}"/>
              </a:ext>
            </a:extLst>
          </p:cNvPr>
          <p:cNvCxnSpPr>
            <a:cxnSpLocks/>
          </p:cNvCxnSpPr>
          <p:nvPr/>
        </p:nvCxnSpPr>
        <p:spPr>
          <a:xfrm flipH="1">
            <a:off x="7378278" y="238929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43665B91-5A01-4288-8DF9-F394EE47AD48}"/>
              </a:ext>
            </a:extLst>
          </p:cNvPr>
          <p:cNvCxnSpPr>
            <a:cxnSpLocks/>
          </p:cNvCxnSpPr>
          <p:nvPr/>
        </p:nvCxnSpPr>
        <p:spPr>
          <a:xfrm flipH="1">
            <a:off x="7378278" y="4418120"/>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4821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19E989FA-EDB9-4EDD-88F4-84C2F31E7764}"/>
              </a:ext>
            </a:extLst>
          </p:cNvPr>
          <p:cNvSpPr>
            <a:spLocks noGrp="1"/>
          </p:cNvSpPr>
          <p:nvPr>
            <p:ph type="sldNum" sz="quarter" idx="4"/>
          </p:nvPr>
        </p:nvSpPr>
        <p:spPr/>
        <p:txBody>
          <a:bodyPr/>
          <a:lstStyle/>
          <a:p>
            <a:fld id="{3DF1AFCE-D540-41EE-B441-3ED6DEB25CDC}" type="slidenum">
              <a:rPr lang="en-US" smtClean="0">
                <a:solidFill>
                  <a:prstClr val="white"/>
                </a:solidFill>
              </a:rPr>
              <a:pPr/>
              <a:t>53</a:t>
            </a:fld>
            <a:endParaRPr lang="en-US" dirty="0">
              <a:solidFill>
                <a:prstClr val="white"/>
              </a:solidFill>
            </a:endParaRPr>
          </a:p>
        </p:txBody>
      </p:sp>
      <p:pic>
        <p:nvPicPr>
          <p:cNvPr id="5" name="Imagem 4">
            <a:extLst>
              <a:ext uri="{FF2B5EF4-FFF2-40B4-BE49-F238E27FC236}">
                <a16:creationId xmlns:a16="http://schemas.microsoft.com/office/drawing/2014/main" id="{B85C3D61-9869-4796-995C-E7AB7E32C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243" y="256784"/>
            <a:ext cx="2065902" cy="516475"/>
          </a:xfrm>
          <a:prstGeom prst="rect">
            <a:avLst/>
          </a:prstGeom>
        </p:spPr>
      </p:pic>
      <p:sp>
        <p:nvSpPr>
          <p:cNvPr id="6" name="Retângulo 5">
            <a:extLst>
              <a:ext uri="{FF2B5EF4-FFF2-40B4-BE49-F238E27FC236}">
                <a16:creationId xmlns:a16="http://schemas.microsoft.com/office/drawing/2014/main" id="{54837B75-0781-44C2-8C91-ED1931A82A85}"/>
              </a:ext>
            </a:extLst>
          </p:cNvPr>
          <p:cNvSpPr/>
          <p:nvPr/>
        </p:nvSpPr>
        <p:spPr>
          <a:xfrm>
            <a:off x="328855" y="244866"/>
            <a:ext cx="5986220" cy="584775"/>
          </a:xfrm>
          <a:prstGeom prst="rect">
            <a:avLst/>
          </a:prstGeom>
        </p:spPr>
        <p:txBody>
          <a:bodyPr wrap="square">
            <a:spAutoFit/>
          </a:bodyPr>
          <a:lstStyle/>
          <a:p>
            <a:pPr marL="0" lvl="1">
              <a:spcBef>
                <a:spcPts val="1798"/>
              </a:spcBef>
            </a:pPr>
            <a:r>
              <a:rPr lang="es-CR" sz="3200" b="1" dirty="0">
                <a:solidFill>
                  <a:srgbClr val="005C84"/>
                </a:solidFill>
                <a:latin typeface="+mj-lt"/>
                <a:ea typeface="+mj-ea"/>
                <a:cs typeface="+mj-cs"/>
              </a:rPr>
              <a:t>Detalle de Cuenta Enterprise</a:t>
            </a:r>
          </a:p>
        </p:txBody>
      </p:sp>
      <p:pic>
        <p:nvPicPr>
          <p:cNvPr id="5123" name="Imagen 1">
            <a:extLst>
              <a:ext uri="{FF2B5EF4-FFF2-40B4-BE49-F238E27FC236}">
                <a16:creationId xmlns:a16="http://schemas.microsoft.com/office/drawing/2014/main" id="{49D3FE10-0192-413F-B06F-333E4762C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80" y="773259"/>
            <a:ext cx="6817481" cy="511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77B93AD-F254-4A7C-BC7B-68C155FF6528}"/>
              </a:ext>
            </a:extLst>
          </p:cNvPr>
          <p:cNvSpPr/>
          <p:nvPr/>
        </p:nvSpPr>
        <p:spPr>
          <a:xfrm>
            <a:off x="618106" y="5855217"/>
            <a:ext cx="7948845" cy="430887"/>
          </a:xfrm>
          <a:prstGeom prst="rect">
            <a:avLst/>
          </a:prstGeom>
        </p:spPr>
        <p:txBody>
          <a:bodyPr wrap="square">
            <a:spAutoFit/>
          </a:bodyPr>
          <a:lstStyle/>
          <a:p>
            <a:r>
              <a:rPr lang="es-ES" sz="1100" dirty="0">
                <a:hlinkClick r:id="rId4"/>
              </a:rPr>
              <a:t>https://www.ariba.com/es/ariba-network/ariba-network-for-suppliers/subscriptions-and-pricing</a:t>
            </a:r>
            <a:endParaRPr lang="es-ES" sz="1100" dirty="0"/>
          </a:p>
          <a:p>
            <a:r>
              <a:rPr lang="es-ES" sz="1100" dirty="0"/>
              <a:t>Siempre valide en la pagina web</a:t>
            </a:r>
            <a:endParaRPr lang="en-US" sz="1100" dirty="0"/>
          </a:p>
        </p:txBody>
      </p:sp>
    </p:spTree>
    <p:extLst>
      <p:ext uri="{BB962C8B-B14F-4D97-AF65-F5344CB8AC3E}">
        <p14:creationId xmlns:p14="http://schemas.microsoft.com/office/powerpoint/2010/main" val="395063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859536" y="1655616"/>
            <a:ext cx="7424928" cy="2340864"/>
          </a:xfrm>
        </p:spPr>
        <p:txBody>
          <a:bodyPr/>
          <a:lstStyle/>
          <a:p>
            <a:pPr algn="ctr"/>
            <a:r>
              <a:rPr lang="es-CR" sz="3600" dirty="0"/>
              <a:t>Próximos Pasos</a:t>
            </a:r>
            <a:br>
              <a:rPr lang="es-CR" sz="3600" dirty="0"/>
            </a:br>
            <a:r>
              <a:rPr lang="es-CR" sz="2800" dirty="0"/>
              <a:t>Esperar confirmación del uso del la plataforma a partir del 27 de Julio 2020</a:t>
            </a:r>
            <a:endParaRPr lang="es-CR" sz="3600" dirty="0"/>
          </a:p>
        </p:txBody>
      </p:sp>
      <p:sp>
        <p:nvSpPr>
          <p:cNvPr id="9" name="Slide Number Placeholder 8"/>
          <p:cNvSpPr>
            <a:spLocks noGrp="1"/>
          </p:cNvSpPr>
          <p:nvPr>
            <p:ph type="sldNum" sz="quarter" idx="4"/>
          </p:nvPr>
        </p:nvSpPr>
        <p:spPr/>
        <p:txBody>
          <a:bodyPr/>
          <a:lstStyle/>
          <a:p>
            <a:fld id="{3DF1AFCE-D540-41EE-B441-3ED6DEB25CDC}" type="slidenum">
              <a:rPr lang="en-US" smtClean="0"/>
              <a:pPr/>
              <a:t>54</a:t>
            </a:fld>
            <a:endParaRPr lang="en-US" dirty="0"/>
          </a:p>
        </p:txBody>
      </p:sp>
    </p:spTree>
    <p:extLst>
      <p:ext uri="{BB962C8B-B14F-4D97-AF65-F5344CB8AC3E}">
        <p14:creationId xmlns:p14="http://schemas.microsoft.com/office/powerpoint/2010/main" val="1635623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47372E2-609E-4ABF-9CEC-995B662D3631}"/>
              </a:ext>
            </a:extLst>
          </p:cNvPr>
          <p:cNvSpPr>
            <a:spLocks noGrp="1"/>
          </p:cNvSpPr>
          <p:nvPr>
            <p:ph type="title"/>
          </p:nvPr>
        </p:nvSpPr>
        <p:spPr>
          <a:xfrm>
            <a:off x="257738" y="1254204"/>
            <a:ext cx="8628523" cy="4349591"/>
          </a:xfrm>
        </p:spPr>
        <p:txBody>
          <a:bodyPr/>
          <a:lstStyle/>
          <a:p>
            <a:pPr>
              <a:lnSpc>
                <a:spcPct val="100000"/>
              </a:lnSpc>
              <a:buClr>
                <a:srgbClr val="1E9D8B"/>
              </a:buClr>
            </a:pPr>
            <a:r>
              <a:rPr lang="es-CR" sz="2400" dirty="0"/>
              <a:t>Soporte Pagina Web para registro y otros:</a:t>
            </a:r>
            <a:br>
              <a:rPr lang="es-CR" sz="2400" dirty="0">
                <a:effectLst>
                  <a:outerShdw blurRad="38100" dist="38100" dir="2700000" algn="tl">
                    <a:srgbClr val="000000">
                      <a:alpha val="43137"/>
                    </a:srgbClr>
                  </a:outerShdw>
                </a:effectLst>
              </a:rPr>
            </a:br>
            <a:r>
              <a:rPr lang="es-CR" sz="2400" dirty="0">
                <a:effectLst>
                  <a:outerShdw blurRad="38100" dist="38100" dir="2700000" algn="tl">
                    <a:srgbClr val="000000">
                      <a:alpha val="43137"/>
                    </a:srgbClr>
                  </a:outerShdw>
                </a:effectLst>
              </a:rPr>
              <a:t> </a:t>
            </a:r>
            <a:r>
              <a:rPr lang="es-CR" sz="1400" dirty="0">
                <a:solidFill>
                  <a:srgbClr val="279989"/>
                </a:solidFill>
                <a:hlinkClick r:id="rId2"/>
              </a:rPr>
              <a:t>https://support.ariba.com/ariba-network-light-account</a:t>
            </a:r>
            <a:r>
              <a:rPr lang="es-CR" sz="1400" dirty="0">
                <a:solidFill>
                  <a:srgbClr val="279989"/>
                </a:solidFill>
              </a:rPr>
              <a:t> </a:t>
            </a:r>
            <a:br>
              <a:rPr lang="en-US" sz="1400" dirty="0">
                <a:solidFill>
                  <a:srgbClr val="279989"/>
                </a:solidFill>
              </a:rPr>
            </a:br>
            <a:br>
              <a:rPr lang="en-US" sz="1400" dirty="0">
                <a:solidFill>
                  <a:srgbClr val="279989"/>
                </a:solidFill>
              </a:rPr>
            </a:br>
            <a:br>
              <a:rPr lang="en-US" sz="1400" dirty="0">
                <a:solidFill>
                  <a:srgbClr val="279989"/>
                </a:solidFill>
              </a:rPr>
            </a:br>
            <a:br>
              <a:rPr lang="en-US" sz="2800" kern="0" dirty="0">
                <a:effectLst>
                  <a:outerShdw blurRad="50800" dist="38100" dir="2700000" algn="tl" rotWithShape="0">
                    <a:prstClr val="black">
                      <a:alpha val="40000"/>
                    </a:prstClr>
                  </a:outerShdw>
                </a:effectLst>
                <a:ea typeface="Arial Unicode MS" pitchFamily="34" charset="-128"/>
                <a:cs typeface="Arial Unicode MS" pitchFamily="34" charset="-128"/>
              </a:rPr>
            </a:br>
            <a:br>
              <a:rPr lang="en-US" sz="2800" kern="0" dirty="0">
                <a:effectLst>
                  <a:outerShdw blurRad="50800" dist="38100" dir="2700000" algn="tl" rotWithShape="0">
                    <a:prstClr val="black">
                      <a:alpha val="40000"/>
                    </a:prstClr>
                  </a:outerShdw>
                </a:effectLst>
                <a:ea typeface="Arial Unicode MS" pitchFamily="34" charset="-128"/>
                <a:cs typeface="Arial Unicode MS" pitchFamily="34" charset="-128"/>
              </a:rPr>
            </a:br>
            <a:r>
              <a:rPr lang="es-CR" sz="2800" kern="0" dirty="0">
                <a:ea typeface="Arial Unicode MS" pitchFamily="34" charset="-128"/>
                <a:cs typeface="Arial Unicode MS" pitchFamily="34" charset="-128"/>
              </a:rPr>
              <a:t>Soporte</a:t>
            </a:r>
            <a:r>
              <a:rPr lang="en-US" sz="2800" kern="0" dirty="0">
                <a:ea typeface="Arial Unicode MS" pitchFamily="34" charset="-128"/>
                <a:cs typeface="Arial Unicode MS" pitchFamily="34" charset="-128"/>
              </a:rPr>
              <a:t> Cargill</a:t>
            </a:r>
            <a:br>
              <a:rPr lang="en-US" sz="2800" kern="0" dirty="0">
                <a:effectLst>
                  <a:outerShdw blurRad="50800" dist="38100" dir="2700000" algn="tl" rotWithShape="0">
                    <a:prstClr val="black">
                      <a:alpha val="40000"/>
                    </a:prstClr>
                  </a:outerShdw>
                </a:effectLst>
                <a:ea typeface="Arial Unicode MS" pitchFamily="34" charset="-128"/>
                <a:cs typeface="Arial Unicode MS" pitchFamily="34" charset="-128"/>
              </a:rPr>
            </a:br>
            <a:br>
              <a:rPr lang="pt-BR" sz="2400" b="0" dirty="0"/>
            </a:br>
            <a:r>
              <a:rPr lang="es-CR" sz="1400" dirty="0">
                <a:solidFill>
                  <a:srgbClr val="279989"/>
                </a:solidFill>
              </a:rPr>
              <a:t>Cargill tiene un equipo de proyecto dedicado y comprometido a ayudar con esta transición. Si usted tiene dudas, entre en contacto con nosotros.</a:t>
            </a:r>
            <a:br>
              <a:rPr lang="pt-BR" sz="1400" dirty="0">
                <a:solidFill>
                  <a:srgbClr val="279989"/>
                </a:solidFill>
              </a:rPr>
            </a:br>
            <a:br>
              <a:rPr lang="pt-BR" sz="1400" dirty="0">
                <a:solidFill>
                  <a:srgbClr val="279989"/>
                </a:solidFill>
              </a:rPr>
            </a:br>
            <a:r>
              <a:rPr lang="pt-BR" sz="1400" kern="0" dirty="0">
                <a:ea typeface="Arial Unicode MS" pitchFamily="34" charset="-128"/>
              </a:rPr>
              <a:t>E-mail: </a:t>
            </a:r>
            <a:r>
              <a:rPr lang="pt-BR" sz="1400" u="sng" dirty="0">
                <a:solidFill>
                  <a:srgbClr val="279989"/>
                </a:solidFill>
                <a:hlinkClick r:id="rId3"/>
              </a:rPr>
              <a:t>suppliere_latam@Cargill.com</a:t>
            </a:r>
            <a:r>
              <a:rPr lang="en-US" sz="1400" u="sng" dirty="0">
                <a:solidFill>
                  <a:srgbClr val="279989"/>
                </a:solidFill>
              </a:rPr>
              <a:t> </a:t>
            </a:r>
            <a:br>
              <a:rPr lang="en-US" sz="1400" u="sng" dirty="0">
                <a:solidFill>
                  <a:srgbClr val="279989"/>
                </a:solidFill>
              </a:rPr>
            </a:br>
            <a:r>
              <a:rPr lang="es-CR" sz="1400" b="0" dirty="0">
                <a:solidFill>
                  <a:srgbClr val="279989"/>
                </a:solidFill>
              </a:rPr>
              <a:t>Si desea ser contactado vía Telefónica por favor envíe su numero de teléfono completo al correo mencionado arriba y el equipo entrará en contacto con usted lo antes posible.</a:t>
            </a:r>
            <a:br>
              <a:rPr lang="en-US" sz="2400" b="0" kern="0" dirty="0">
                <a:ea typeface="Arial Unicode MS" pitchFamily="34" charset="-128"/>
                <a:cs typeface="Arial Unicode MS" pitchFamily="34" charset="-128"/>
              </a:rPr>
            </a:br>
            <a:endParaRPr lang="pt-BR" sz="2400" dirty="0"/>
          </a:p>
        </p:txBody>
      </p:sp>
      <p:sp>
        <p:nvSpPr>
          <p:cNvPr id="4" name="Espaço Reservado para Número de Slide 3">
            <a:extLst>
              <a:ext uri="{FF2B5EF4-FFF2-40B4-BE49-F238E27FC236}">
                <a16:creationId xmlns:a16="http://schemas.microsoft.com/office/drawing/2014/main" id="{F0A5967C-D26F-47B0-A3AF-113BEE579D45}"/>
              </a:ext>
            </a:extLst>
          </p:cNvPr>
          <p:cNvSpPr>
            <a:spLocks noGrp="1"/>
          </p:cNvSpPr>
          <p:nvPr>
            <p:ph type="sldNum" sz="quarter" idx="4"/>
          </p:nvPr>
        </p:nvSpPr>
        <p:spPr/>
        <p:txBody>
          <a:bodyPr/>
          <a:lstStyle/>
          <a:p>
            <a:fld id="{3DF1AFCE-D540-41EE-B441-3ED6DEB25CDC}" type="slidenum">
              <a:rPr lang="en-US" smtClean="0">
                <a:solidFill>
                  <a:prstClr val="white"/>
                </a:solidFill>
              </a:rPr>
              <a:pPr/>
              <a:t>55</a:t>
            </a:fld>
            <a:endParaRPr lang="en-US" dirty="0">
              <a:solidFill>
                <a:prstClr val="white"/>
              </a:solidFill>
            </a:endParaRPr>
          </a:p>
        </p:txBody>
      </p:sp>
      <p:pic>
        <p:nvPicPr>
          <p:cNvPr id="8" name="Imagem 7">
            <a:extLst>
              <a:ext uri="{FF2B5EF4-FFF2-40B4-BE49-F238E27FC236}">
                <a16:creationId xmlns:a16="http://schemas.microsoft.com/office/drawing/2014/main" id="{192A67EE-C311-4678-B0E6-FDCBA82D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192" y="241728"/>
            <a:ext cx="2065902" cy="516475"/>
          </a:xfrm>
          <a:prstGeom prst="rect">
            <a:avLst/>
          </a:prstGeom>
        </p:spPr>
      </p:pic>
      <p:pic>
        <p:nvPicPr>
          <p:cNvPr id="12" name="Picture 4">
            <a:extLst>
              <a:ext uri="{FF2B5EF4-FFF2-40B4-BE49-F238E27FC236}">
                <a16:creationId xmlns:a16="http://schemas.microsoft.com/office/drawing/2014/main" id="{6892241D-D78F-4DC1-AE6D-715F75F2D1E3}"/>
              </a:ext>
            </a:extLst>
          </p:cNvPr>
          <p:cNvPicPr>
            <a:picLocks noChangeAspect="1"/>
          </p:cNvPicPr>
          <p:nvPr/>
        </p:nvPicPr>
        <p:blipFill>
          <a:blip r:embed="rId5"/>
          <a:stretch>
            <a:fillRect/>
          </a:stretch>
        </p:blipFill>
        <p:spPr>
          <a:xfrm>
            <a:off x="239714" y="296649"/>
            <a:ext cx="1227598" cy="594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3489E402-823D-458A-A336-9F1C2ECB46A1}"/>
              </a:ext>
            </a:extLst>
          </p:cNvPr>
          <p:cNvPicPr>
            <a:picLocks noChangeAspect="1"/>
          </p:cNvPicPr>
          <p:nvPr/>
        </p:nvPicPr>
        <p:blipFill>
          <a:blip r:embed="rId6"/>
          <a:stretch>
            <a:fillRect/>
          </a:stretch>
        </p:blipFill>
        <p:spPr>
          <a:xfrm>
            <a:off x="257738" y="2074179"/>
            <a:ext cx="6294268" cy="613043"/>
          </a:xfrm>
          <a:prstGeom prst="rect">
            <a:avLst/>
          </a:prstGeom>
        </p:spPr>
      </p:pic>
    </p:spTree>
    <p:extLst>
      <p:ext uri="{BB962C8B-B14F-4D97-AF65-F5344CB8AC3E}">
        <p14:creationId xmlns:p14="http://schemas.microsoft.com/office/powerpoint/2010/main" val="3032374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419385" y="846733"/>
            <a:ext cx="8448390" cy="1658342"/>
          </a:xfrm>
        </p:spPr>
        <p:txBody>
          <a:bodyPr/>
          <a:lstStyle/>
          <a:p>
            <a:pPr>
              <a:lnSpc>
                <a:spcPct val="150000"/>
              </a:lnSpc>
            </a:pPr>
            <a:r>
              <a:rPr lang="es-CR" sz="2000" dirty="0"/>
              <a:t>1. A partir de ahora las Ordenes de Compra enviadas por CARGILL vía Ariba Network, deberán ser confirmadas en un plazo de </a:t>
            </a:r>
            <a:r>
              <a:rPr lang="es-CR" sz="2000" u="sng" dirty="0"/>
              <a:t>48 horas</a:t>
            </a:r>
            <a:r>
              <a:rPr lang="en-US" sz="2000" u="sng" dirty="0"/>
              <a:t> o </a:t>
            </a:r>
            <a:r>
              <a:rPr lang="es-CR" sz="2000" u="sng" dirty="0"/>
              <a:t>dos dias hábiles.</a:t>
            </a:r>
            <a:br>
              <a:rPr lang="es-CR" sz="2000" u="sng" dirty="0"/>
            </a:br>
            <a:r>
              <a:rPr lang="es-CR" sz="2000" dirty="0"/>
              <a:t>2. En caso de que su empresa decida realizar un cambio de cuenta en Ariba Network de </a:t>
            </a:r>
            <a:r>
              <a:rPr lang="es-CR" sz="2000" dirty="0">
                <a:highlight>
                  <a:srgbClr val="008000"/>
                </a:highlight>
              </a:rPr>
              <a:t>Estándar para Enterprise</a:t>
            </a:r>
            <a:r>
              <a:rPr lang="es-CR" sz="2000" dirty="0"/>
              <a:t>, por favor notifique vía e-mail el cambio.</a:t>
            </a:r>
            <a:br>
              <a:rPr lang="es-CR" sz="2000" dirty="0"/>
            </a:br>
            <a:r>
              <a:rPr lang="es-CR" sz="2000" dirty="0"/>
              <a:t>3. Valide que no llegue a spam o correos no deseados                          </a:t>
            </a:r>
            <a:r>
              <a:rPr lang="es-CR" sz="2000" dirty="0">
                <a:solidFill>
                  <a:srgbClr val="FF0000"/>
                </a:solidFill>
              </a:rPr>
              <a:t>ordersender-prod@ansmtp.ariba.com</a:t>
            </a:r>
            <a:br>
              <a:rPr lang="en-US" sz="2000" dirty="0"/>
            </a:br>
            <a:r>
              <a:rPr lang="en-US" sz="2000" dirty="0"/>
              <a:t>4. </a:t>
            </a:r>
            <a:r>
              <a:rPr lang="es-CR" sz="2000" dirty="0"/>
              <a:t>Tenemos paso a paso en caso de que requiera recuperar su contraseña o bien si desea agregar o remover correos para las notificaciones de ordines de compra.</a:t>
            </a:r>
            <a:br>
              <a:rPr lang="en-US" sz="1800" dirty="0"/>
            </a:br>
            <a:endParaRPr lang="en-US" sz="1800" dirty="0"/>
          </a:p>
        </p:txBody>
      </p:sp>
      <p:sp>
        <p:nvSpPr>
          <p:cNvPr id="9" name="Slide Number Placeholder 8"/>
          <p:cNvSpPr>
            <a:spLocks noGrp="1"/>
          </p:cNvSpPr>
          <p:nvPr>
            <p:ph type="sldNum" sz="quarter" idx="4"/>
          </p:nvPr>
        </p:nvSpPr>
        <p:spPr/>
        <p:txBody>
          <a:bodyPr/>
          <a:lstStyle/>
          <a:p>
            <a:fld id="{3DF1AFCE-D540-41EE-B441-3ED6DEB25CDC}" type="slidenum">
              <a:rPr lang="en-US" smtClean="0"/>
              <a:pPr/>
              <a:t>56</a:t>
            </a:fld>
            <a:endParaRPr lang="en-US" dirty="0"/>
          </a:p>
        </p:txBody>
      </p:sp>
      <p:sp>
        <p:nvSpPr>
          <p:cNvPr id="7" name="Title 7">
            <a:extLst>
              <a:ext uri="{FF2B5EF4-FFF2-40B4-BE49-F238E27FC236}">
                <a16:creationId xmlns:a16="http://schemas.microsoft.com/office/drawing/2014/main" id="{5CD26509-E67B-41DD-9D2D-91734B5B9214}"/>
              </a:ext>
            </a:extLst>
          </p:cNvPr>
          <p:cNvSpPr txBox="1">
            <a:spLocks/>
          </p:cNvSpPr>
          <p:nvPr/>
        </p:nvSpPr>
        <p:spPr bwMode="gray">
          <a:xfrm>
            <a:off x="1476660" y="91111"/>
            <a:ext cx="5793034" cy="755622"/>
          </a:xfrm>
          <a:prstGeom prst="rect">
            <a:avLst/>
          </a:prstGeom>
        </p:spPr>
        <p:txBody>
          <a:bodyPr vert="horz" lIns="0" tIns="0" rIns="0" bIns="0" rtlCol="0" anchor="t">
            <a:noAutofit/>
          </a:bodyPr>
          <a:lstStyle>
            <a:lvl1pPr algn="l" defTabSz="914400" rtl="0" eaLnBrk="1" latinLnBrk="0" hangingPunct="1">
              <a:lnSpc>
                <a:spcPts val="6300"/>
              </a:lnSpc>
              <a:spcBef>
                <a:spcPct val="0"/>
              </a:spcBef>
              <a:buNone/>
              <a:defRPr sz="6000" b="1" kern="1200">
                <a:solidFill>
                  <a:schemeClr val="bg1"/>
                </a:solidFill>
                <a:latin typeface="+mj-lt"/>
                <a:ea typeface="+mj-ea"/>
                <a:cs typeface="+mj-cs"/>
              </a:defRPr>
            </a:lvl1pPr>
          </a:lstStyle>
          <a:p>
            <a:pPr algn="ctr"/>
            <a:r>
              <a:rPr lang="en-US" sz="3600" dirty="0"/>
              <a:t>Importante</a:t>
            </a:r>
          </a:p>
        </p:txBody>
      </p:sp>
    </p:spTree>
    <p:extLst>
      <p:ext uri="{BB962C8B-B14F-4D97-AF65-F5344CB8AC3E}">
        <p14:creationId xmlns:p14="http://schemas.microsoft.com/office/powerpoint/2010/main" val="1741242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ço Reservado para Texto 17">
            <a:extLst>
              <a:ext uri="{FF2B5EF4-FFF2-40B4-BE49-F238E27FC236}">
                <a16:creationId xmlns:a16="http://schemas.microsoft.com/office/drawing/2014/main" id="{0E2D41B6-6CBE-4FA0-98AC-8DFB15B4075E}"/>
              </a:ext>
            </a:extLst>
          </p:cNvPr>
          <p:cNvSpPr>
            <a:spLocks noGrp="1"/>
          </p:cNvSpPr>
          <p:nvPr>
            <p:ph type="body" sz="quarter" idx="16"/>
          </p:nvPr>
        </p:nvSpPr>
        <p:spPr>
          <a:xfrm>
            <a:off x="848698" y="2102766"/>
            <a:ext cx="5874831" cy="3094781"/>
          </a:xfrm>
        </p:spPr>
        <p:txBody>
          <a:bodyPr/>
          <a:lstStyle/>
          <a:p>
            <a:pPr algn="ctr"/>
            <a:r>
              <a:rPr lang="es-CR" sz="3600" dirty="0"/>
              <a:t>Agradecemos</a:t>
            </a:r>
            <a:r>
              <a:rPr lang="es-CR" sz="3200" dirty="0"/>
              <a:t> su acompañamiento y cooperación para mejorar colectivamente la manera de realizar negocios.</a:t>
            </a:r>
          </a:p>
          <a:p>
            <a:pPr algn="ctr"/>
            <a:endParaRPr lang="pt-BR" dirty="0"/>
          </a:p>
          <a:p>
            <a:pPr algn="ctr"/>
            <a:endParaRPr lang="pt-BR" dirty="0"/>
          </a:p>
        </p:txBody>
      </p:sp>
      <p:sp>
        <p:nvSpPr>
          <p:cNvPr id="4" name="Slide Number Placeholder 3"/>
          <p:cNvSpPr>
            <a:spLocks noGrp="1"/>
          </p:cNvSpPr>
          <p:nvPr>
            <p:ph type="sldNum" sz="quarter" idx="4294967295"/>
          </p:nvPr>
        </p:nvSpPr>
        <p:spPr>
          <a:xfrm>
            <a:off x="0" y="6286500"/>
            <a:ext cx="3778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pic>
        <p:nvPicPr>
          <p:cNvPr id="7" name="Picture 4">
            <a:extLst>
              <a:ext uri="{FF2B5EF4-FFF2-40B4-BE49-F238E27FC236}">
                <a16:creationId xmlns:a16="http://schemas.microsoft.com/office/drawing/2014/main" id="{05A4799D-AF21-4A15-9356-1DDEEB41644D}"/>
              </a:ext>
            </a:extLst>
          </p:cNvPr>
          <p:cNvPicPr>
            <a:picLocks noChangeAspect="1"/>
          </p:cNvPicPr>
          <p:nvPr/>
        </p:nvPicPr>
        <p:blipFill>
          <a:blip r:embed="rId2"/>
          <a:stretch>
            <a:fillRect/>
          </a:stretch>
        </p:blipFill>
        <p:spPr>
          <a:xfrm>
            <a:off x="7504148" y="450669"/>
            <a:ext cx="1560631" cy="755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1607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82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323165"/>
          </a:xfrm>
          <a:prstGeom prst="rect">
            <a:avLst/>
          </a:prstGeom>
        </p:spPr>
        <p:txBody>
          <a:bodyPr wrap="square">
            <a:spAutoFit/>
          </a:bodyPr>
          <a:lstStyle/>
          <a:p>
            <a:r>
              <a:rPr lang="es-CR" sz="1500" b="1" dirty="0">
                <a:solidFill>
                  <a:srgbClr val="279989"/>
                </a:solidFill>
              </a:rPr>
              <a:t>Acepte los Términos y Condiciones</a:t>
            </a:r>
            <a:endParaRPr lang="es-CR" sz="1500" b="1" dirty="0">
              <a:solidFill>
                <a:srgbClr val="279989"/>
              </a:solidFill>
              <a:highlight>
                <a:srgbClr val="111E35"/>
              </a:highlight>
            </a:endParaRP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10" name="Imagen 9">
            <a:extLst>
              <a:ext uri="{FF2B5EF4-FFF2-40B4-BE49-F238E27FC236}">
                <a16:creationId xmlns:a16="http://schemas.microsoft.com/office/drawing/2014/main" id="{02EBEB81-E8E1-4182-BD34-C1369132BB23}"/>
              </a:ext>
            </a:extLst>
          </p:cNvPr>
          <p:cNvPicPr>
            <a:picLocks noChangeAspect="1"/>
          </p:cNvPicPr>
          <p:nvPr/>
        </p:nvPicPr>
        <p:blipFill>
          <a:blip r:embed="rId2"/>
          <a:stretch>
            <a:fillRect/>
          </a:stretch>
        </p:blipFill>
        <p:spPr>
          <a:xfrm>
            <a:off x="9625" y="1685355"/>
            <a:ext cx="9144000" cy="1482398"/>
          </a:xfrm>
          <a:prstGeom prst="rect">
            <a:avLst/>
          </a:prstGeom>
        </p:spPr>
      </p:pic>
      <p:pic>
        <p:nvPicPr>
          <p:cNvPr id="2" name="Imagen 1">
            <a:extLst>
              <a:ext uri="{FF2B5EF4-FFF2-40B4-BE49-F238E27FC236}">
                <a16:creationId xmlns:a16="http://schemas.microsoft.com/office/drawing/2014/main" id="{6056F12C-AA8C-446B-8EA2-C729BE48C1E7}"/>
              </a:ext>
            </a:extLst>
          </p:cNvPr>
          <p:cNvPicPr>
            <a:picLocks noChangeAspect="1"/>
          </p:cNvPicPr>
          <p:nvPr/>
        </p:nvPicPr>
        <p:blipFill>
          <a:blip r:embed="rId3"/>
          <a:stretch>
            <a:fillRect/>
          </a:stretch>
        </p:blipFill>
        <p:spPr>
          <a:xfrm>
            <a:off x="1689361" y="3429000"/>
            <a:ext cx="5300131" cy="1223107"/>
          </a:xfrm>
          <a:prstGeom prst="rect">
            <a:avLst/>
          </a:prstGeom>
        </p:spPr>
      </p:pic>
      <p:cxnSp>
        <p:nvCxnSpPr>
          <p:cNvPr id="8" name="Conector recto de flecha 7">
            <a:extLst>
              <a:ext uri="{FF2B5EF4-FFF2-40B4-BE49-F238E27FC236}">
                <a16:creationId xmlns:a16="http://schemas.microsoft.com/office/drawing/2014/main" id="{AAF1B13D-0E07-4E18-90E3-AAFE82A898AD}"/>
              </a:ext>
            </a:extLst>
          </p:cNvPr>
          <p:cNvCxnSpPr>
            <a:cxnSpLocks/>
          </p:cNvCxnSpPr>
          <p:nvPr/>
        </p:nvCxnSpPr>
        <p:spPr>
          <a:xfrm flipH="1">
            <a:off x="133182" y="246476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id="{3BCBB685-A9F2-49C9-91DE-FBB712ED620B}"/>
              </a:ext>
            </a:extLst>
          </p:cNvPr>
          <p:cNvCxnSpPr>
            <a:cxnSpLocks/>
          </p:cNvCxnSpPr>
          <p:nvPr/>
        </p:nvCxnSpPr>
        <p:spPr>
          <a:xfrm flipH="1">
            <a:off x="133182" y="2320545"/>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ector recto de flecha 12">
            <a:extLst>
              <a:ext uri="{FF2B5EF4-FFF2-40B4-BE49-F238E27FC236}">
                <a16:creationId xmlns:a16="http://schemas.microsoft.com/office/drawing/2014/main" id="{F8C5A915-3C1E-4A62-AF7B-1E877CD6DEB3}"/>
              </a:ext>
            </a:extLst>
          </p:cNvPr>
          <p:cNvCxnSpPr>
            <a:cxnSpLocks/>
          </p:cNvCxnSpPr>
          <p:nvPr/>
        </p:nvCxnSpPr>
        <p:spPr>
          <a:xfrm flipH="1">
            <a:off x="8358587" y="2615684"/>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4161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323165"/>
          </a:xfrm>
          <a:prstGeom prst="rect">
            <a:avLst/>
          </a:prstGeom>
        </p:spPr>
        <p:txBody>
          <a:bodyPr wrap="square">
            <a:spAutoFit/>
          </a:bodyPr>
          <a:lstStyle/>
          <a:p>
            <a:r>
              <a:rPr lang="es-CR" sz="1500" b="1" dirty="0">
                <a:solidFill>
                  <a:srgbClr val="279989"/>
                </a:solidFill>
              </a:rPr>
              <a:t>Si Ariba identifica que su correo ya tiene cuenta le mostrará este mensaje</a:t>
            </a:r>
            <a:endParaRPr lang="es-CR" sz="1500" b="1" dirty="0">
              <a:solidFill>
                <a:srgbClr val="279989"/>
              </a:solidFill>
              <a:highlight>
                <a:srgbClr val="111E35"/>
              </a:highlight>
            </a:endParaRP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11" name="Imagen 10">
            <a:extLst>
              <a:ext uri="{FF2B5EF4-FFF2-40B4-BE49-F238E27FC236}">
                <a16:creationId xmlns:a16="http://schemas.microsoft.com/office/drawing/2014/main" id="{7AA4390C-C6A3-4496-873E-0A2E216A0224}"/>
              </a:ext>
            </a:extLst>
          </p:cNvPr>
          <p:cNvPicPr>
            <a:picLocks noChangeAspect="1"/>
          </p:cNvPicPr>
          <p:nvPr/>
        </p:nvPicPr>
        <p:blipFill>
          <a:blip r:embed="rId2"/>
          <a:stretch>
            <a:fillRect/>
          </a:stretch>
        </p:blipFill>
        <p:spPr>
          <a:xfrm>
            <a:off x="0" y="1756704"/>
            <a:ext cx="9144000" cy="3344591"/>
          </a:xfrm>
          <a:prstGeom prst="rect">
            <a:avLst/>
          </a:prstGeom>
        </p:spPr>
      </p:pic>
    </p:spTree>
    <p:extLst>
      <p:ext uri="{BB962C8B-B14F-4D97-AF65-F5344CB8AC3E}">
        <p14:creationId xmlns:p14="http://schemas.microsoft.com/office/powerpoint/2010/main" val="28105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1246495"/>
          </a:xfrm>
          <a:prstGeom prst="rect">
            <a:avLst/>
          </a:prstGeom>
        </p:spPr>
        <p:txBody>
          <a:bodyPr wrap="square">
            <a:spAutoFit/>
          </a:bodyPr>
          <a:lstStyle/>
          <a:p>
            <a:r>
              <a:rPr lang="es-CR" sz="1500" b="1" dirty="0">
                <a:solidFill>
                  <a:srgbClr val="279989"/>
                </a:solidFill>
              </a:rPr>
              <a:t>Si el nombre de su empresa y el correo coincide por favor trate de recuperar la cuenta (cierre la pestaña de Ariba), con el paso a paso que se estará compartiendo y una vez haya ingresado comparta el ANID</a:t>
            </a:r>
            <a:endParaRPr lang="es-CR" sz="1500" b="1" dirty="0">
              <a:solidFill>
                <a:srgbClr val="279989"/>
              </a:solidFill>
              <a:highlight>
                <a:srgbClr val="111E35"/>
              </a:highlight>
            </a:endParaRPr>
          </a:p>
          <a:p>
            <a:endParaRPr lang="es-CR" sz="1500" b="1" dirty="0">
              <a:solidFill>
                <a:srgbClr val="279989"/>
              </a:solidFill>
              <a:highlight>
                <a:srgbClr val="111E35"/>
              </a:highlight>
            </a:endParaRPr>
          </a:p>
          <a:p>
            <a:r>
              <a:rPr lang="es-CR" sz="1500" b="1" dirty="0">
                <a:solidFill>
                  <a:srgbClr val="279989"/>
                </a:solidFill>
              </a:rPr>
              <a:t>Si su empresa no coincide por favor de clic en “continuar con la creación de la cuenta”</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7" name="Imagen 6">
            <a:extLst>
              <a:ext uri="{FF2B5EF4-FFF2-40B4-BE49-F238E27FC236}">
                <a16:creationId xmlns:a16="http://schemas.microsoft.com/office/drawing/2014/main" id="{60DF1286-9518-4AB1-BAAD-3A310AE5BEBA}"/>
              </a:ext>
            </a:extLst>
          </p:cNvPr>
          <p:cNvPicPr>
            <a:picLocks noChangeAspect="1"/>
          </p:cNvPicPr>
          <p:nvPr/>
        </p:nvPicPr>
        <p:blipFill>
          <a:blip r:embed="rId2"/>
          <a:stretch>
            <a:fillRect/>
          </a:stretch>
        </p:blipFill>
        <p:spPr>
          <a:xfrm>
            <a:off x="0" y="2287518"/>
            <a:ext cx="9144000" cy="2282964"/>
          </a:xfrm>
          <a:prstGeom prst="rect">
            <a:avLst/>
          </a:prstGeom>
        </p:spPr>
      </p:pic>
      <p:cxnSp>
        <p:nvCxnSpPr>
          <p:cNvPr id="8" name="Conector recto de flecha 7">
            <a:extLst>
              <a:ext uri="{FF2B5EF4-FFF2-40B4-BE49-F238E27FC236}">
                <a16:creationId xmlns:a16="http://schemas.microsoft.com/office/drawing/2014/main" id="{736F188B-C541-4F3A-B5D7-A52522625011}"/>
              </a:ext>
            </a:extLst>
          </p:cNvPr>
          <p:cNvCxnSpPr>
            <a:cxnSpLocks/>
          </p:cNvCxnSpPr>
          <p:nvPr/>
        </p:nvCxnSpPr>
        <p:spPr>
          <a:xfrm flipH="1">
            <a:off x="4120118" y="400947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Conector recto de flecha 9">
            <a:extLst>
              <a:ext uri="{FF2B5EF4-FFF2-40B4-BE49-F238E27FC236}">
                <a16:creationId xmlns:a16="http://schemas.microsoft.com/office/drawing/2014/main" id="{47D6ADA2-9366-4A29-9A51-BE223C6E2B7A}"/>
              </a:ext>
            </a:extLst>
          </p:cNvPr>
          <p:cNvCxnSpPr>
            <a:cxnSpLocks/>
          </p:cNvCxnSpPr>
          <p:nvPr/>
        </p:nvCxnSpPr>
        <p:spPr>
          <a:xfrm flipH="1">
            <a:off x="2860968" y="2927883"/>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085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1DE202-A384-4B83-993C-2B44C52B3C66}" type="slidenum">
              <a:rPr kumimoji="0" lang="en-US" sz="1200" b="1" i="0" u="none" strike="noStrike" kern="1200" cap="none" spc="0" normalizeH="0" baseline="0" noProof="0" smtClean="0">
                <a:ln>
                  <a:noFill/>
                </a:ln>
                <a:solidFill>
                  <a:prstClr val="white"/>
                </a:solidFill>
                <a:effectLst/>
                <a:uLnTx/>
                <a:uFillTx/>
                <a:latin typeface="Helvet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6" name="Espaço Reservado para Texto 5">
            <a:extLst>
              <a:ext uri="{FF2B5EF4-FFF2-40B4-BE49-F238E27FC236}">
                <a16:creationId xmlns:a16="http://schemas.microsoft.com/office/drawing/2014/main" id="{0ABB3C96-1C09-4D3E-A07C-A9800D452677}"/>
              </a:ext>
            </a:extLst>
          </p:cNvPr>
          <p:cNvSpPr>
            <a:spLocks noGrp="1"/>
          </p:cNvSpPr>
          <p:nvPr>
            <p:ph type="body" sz="quarter" idx="4294967295"/>
          </p:nvPr>
        </p:nvSpPr>
        <p:spPr>
          <a:xfrm>
            <a:off x="9625" y="995363"/>
            <a:ext cx="8647113" cy="4795837"/>
          </a:xfrm>
        </p:spPr>
        <p:txBody>
          <a:bodyPr/>
          <a:lstStyle/>
          <a:p>
            <a:pPr marL="0" indent="0">
              <a:buNone/>
            </a:pPr>
            <a:r>
              <a:rPr lang="pt-BR" dirty="0"/>
              <a:t>   </a:t>
            </a:r>
          </a:p>
        </p:txBody>
      </p:sp>
      <p:sp>
        <p:nvSpPr>
          <p:cNvPr id="5" name="Retângulo 4">
            <a:extLst>
              <a:ext uri="{FF2B5EF4-FFF2-40B4-BE49-F238E27FC236}">
                <a16:creationId xmlns:a16="http://schemas.microsoft.com/office/drawing/2014/main" id="{D0214713-CD9F-4002-BB64-D3832EEEF80C}"/>
              </a:ext>
            </a:extLst>
          </p:cNvPr>
          <p:cNvSpPr/>
          <p:nvPr/>
        </p:nvSpPr>
        <p:spPr>
          <a:xfrm>
            <a:off x="52281" y="709201"/>
            <a:ext cx="8647343" cy="323165"/>
          </a:xfrm>
          <a:prstGeom prst="rect">
            <a:avLst/>
          </a:prstGeom>
        </p:spPr>
        <p:txBody>
          <a:bodyPr wrap="square">
            <a:spAutoFit/>
          </a:bodyPr>
          <a:lstStyle/>
          <a:p>
            <a:r>
              <a:rPr lang="es-CR" sz="1500" b="1" dirty="0">
                <a:solidFill>
                  <a:srgbClr val="279989"/>
                </a:solidFill>
              </a:rPr>
              <a:t>Llegará un correo a su bandeja de entrada</a:t>
            </a:r>
          </a:p>
        </p:txBody>
      </p:sp>
      <p:sp>
        <p:nvSpPr>
          <p:cNvPr id="9" name="Title 1">
            <a:extLst>
              <a:ext uri="{FF2B5EF4-FFF2-40B4-BE49-F238E27FC236}">
                <a16:creationId xmlns:a16="http://schemas.microsoft.com/office/drawing/2014/main" id="{60DF48AF-D2B1-4EB2-875A-D32541D45691}"/>
              </a:ext>
            </a:extLst>
          </p:cNvPr>
          <p:cNvSpPr txBox="1">
            <a:spLocks/>
          </p:cNvSpPr>
          <p:nvPr/>
        </p:nvSpPr>
        <p:spPr>
          <a:xfrm>
            <a:off x="103593" y="216476"/>
            <a:ext cx="8636431" cy="653023"/>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a:lstStyle>
          <a:p>
            <a:r>
              <a:rPr lang="es-CR" sz="2800" dirty="0"/>
              <a:t>Creación de Cuenta</a:t>
            </a:r>
          </a:p>
        </p:txBody>
      </p:sp>
      <p:pic>
        <p:nvPicPr>
          <p:cNvPr id="2" name="Imagen 1">
            <a:extLst>
              <a:ext uri="{FF2B5EF4-FFF2-40B4-BE49-F238E27FC236}">
                <a16:creationId xmlns:a16="http://schemas.microsoft.com/office/drawing/2014/main" id="{36F2BE4D-7A4B-48DD-9D30-94F30E20B6A3}"/>
              </a:ext>
            </a:extLst>
          </p:cNvPr>
          <p:cNvPicPr>
            <a:picLocks noChangeAspect="1"/>
          </p:cNvPicPr>
          <p:nvPr/>
        </p:nvPicPr>
        <p:blipFill>
          <a:blip r:embed="rId2"/>
          <a:stretch>
            <a:fillRect/>
          </a:stretch>
        </p:blipFill>
        <p:spPr>
          <a:xfrm>
            <a:off x="0" y="2114456"/>
            <a:ext cx="9144000" cy="3268747"/>
          </a:xfrm>
          <a:prstGeom prst="rect">
            <a:avLst/>
          </a:prstGeom>
        </p:spPr>
      </p:pic>
      <p:cxnSp>
        <p:nvCxnSpPr>
          <p:cNvPr id="8" name="Conector recto de flecha 7">
            <a:extLst>
              <a:ext uri="{FF2B5EF4-FFF2-40B4-BE49-F238E27FC236}">
                <a16:creationId xmlns:a16="http://schemas.microsoft.com/office/drawing/2014/main" id="{736F188B-C541-4F3A-B5D7-A52522625011}"/>
              </a:ext>
            </a:extLst>
          </p:cNvPr>
          <p:cNvCxnSpPr>
            <a:cxnSpLocks/>
          </p:cNvCxnSpPr>
          <p:nvPr/>
        </p:nvCxnSpPr>
        <p:spPr>
          <a:xfrm flipH="1">
            <a:off x="1805402" y="3127159"/>
            <a:ext cx="213063" cy="301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02578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lkJI1OGgU6KQcKd5lrCxg"/>
</p:tagLst>
</file>

<file path=ppt/theme/theme1.xml><?xml version="1.0" encoding="utf-8"?>
<a:theme xmlns:a="http://schemas.openxmlformats.org/drawingml/2006/main" name="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2.xml><?xml version="1.0" encoding="utf-8"?>
<a:theme xmlns:a="http://schemas.openxmlformats.org/drawingml/2006/main" name="15_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3.xml><?xml version="1.0" encoding="utf-8"?>
<a:theme xmlns:a="http://schemas.openxmlformats.org/drawingml/2006/main" name="13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7F464D10C58545B54C64C2D51E6606" ma:contentTypeVersion="5" ma:contentTypeDescription="Create a new document." ma:contentTypeScope="" ma:versionID="0a786bddce194b40a11b7f35a4414491">
  <xsd:schema xmlns:xsd="http://www.w3.org/2001/XMLSchema" xmlns:xs="http://www.w3.org/2001/XMLSchema" xmlns:p="http://schemas.microsoft.com/office/2006/metadata/properties" xmlns:ns2="8b654af3-39d7-4995-ab04-979782c78590" xmlns:ns3="b7d389cb-5852-4bb0-8f43-350231a3431c" targetNamespace="http://schemas.microsoft.com/office/2006/metadata/properties" ma:root="true" ma:fieldsID="1ca0a6ced907ab1b9b1c90e847d0815a" ns2:_="" ns3:_="">
    <xsd:import namespace="8b654af3-39d7-4995-ab04-979782c78590"/>
    <xsd:import namespace="b7d389cb-5852-4bb0-8f43-350231a34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54af3-39d7-4995-ab04-979782c78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d389cb-5852-4bb0-8f43-350231a343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DECE69-A893-4040-84F5-27322C248436}">
  <ds:schemaRefs>
    <ds:schemaRef ds:uri="http://schemas.microsoft.com/sharepoint/v3/contenttype/forms"/>
  </ds:schemaRefs>
</ds:datastoreItem>
</file>

<file path=customXml/itemProps2.xml><?xml version="1.0" encoding="utf-8"?>
<ds:datastoreItem xmlns:ds="http://schemas.openxmlformats.org/officeDocument/2006/customXml" ds:itemID="{22EF06AF-C03C-43DF-BC43-3EF5BA08CCF5}">
  <ds:schemaRefs>
    <ds:schemaRef ds:uri="22e1e7bf-6329-4837-9410-72ee0eeea543"/>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32610f8f-1e0f-40e0-a38d-56fee3388915"/>
    <ds:schemaRef ds:uri="http://www.w3.org/XML/1998/namespace"/>
    <ds:schemaRef ds:uri="http://purl.org/dc/dcmitype/"/>
  </ds:schemaRefs>
</ds:datastoreItem>
</file>

<file path=customXml/itemProps3.xml><?xml version="1.0" encoding="utf-8"?>
<ds:datastoreItem xmlns:ds="http://schemas.openxmlformats.org/officeDocument/2006/customXml" ds:itemID="{E85300A7-1DCC-4734-901F-2B6A8572A358}"/>
</file>

<file path=docProps/app.xml><?xml version="1.0" encoding="utf-8"?>
<Properties xmlns="http://schemas.openxmlformats.org/officeDocument/2006/extended-properties" xmlns:vt="http://schemas.openxmlformats.org/officeDocument/2006/docPropsVTypes">
  <Template>Office Theme</Template>
  <TotalTime>212</TotalTime>
  <Words>1739</Words>
  <Application>Microsoft Office PowerPoint</Application>
  <PresentationFormat>Apresentação na tela (4:3)</PresentationFormat>
  <Paragraphs>281</Paragraphs>
  <Slides>58</Slides>
  <Notes>4</Notes>
  <HiddenSlides>0</HiddenSlides>
  <MMClips>0</MMClips>
  <ScaleCrop>false</ScaleCrop>
  <HeadingPairs>
    <vt:vector size="8" baseType="variant">
      <vt:variant>
        <vt:lpstr>Fontes usadas</vt:lpstr>
      </vt:variant>
      <vt:variant>
        <vt:i4>5</vt:i4>
      </vt:variant>
      <vt:variant>
        <vt:lpstr>Tema</vt:lpstr>
      </vt:variant>
      <vt:variant>
        <vt:i4>3</vt:i4>
      </vt:variant>
      <vt:variant>
        <vt:lpstr>Servidores OLE inseridos</vt:lpstr>
      </vt:variant>
      <vt:variant>
        <vt:i4>1</vt:i4>
      </vt:variant>
      <vt:variant>
        <vt:lpstr>Títulos de slides</vt:lpstr>
      </vt:variant>
      <vt:variant>
        <vt:i4>58</vt:i4>
      </vt:variant>
    </vt:vector>
  </HeadingPairs>
  <TitlesOfParts>
    <vt:vector size="67" baseType="lpstr">
      <vt:lpstr>Arial</vt:lpstr>
      <vt:lpstr>Arial Black</vt:lpstr>
      <vt:lpstr>Calibri</vt:lpstr>
      <vt:lpstr>Helvetica</vt:lpstr>
      <vt:lpstr>Wingdings</vt:lpstr>
      <vt:lpstr>Cargill_Base_Blue_120613</vt:lpstr>
      <vt:lpstr>15_Cargill_Base_Blue_120613</vt:lpstr>
      <vt:lpstr>13_Cargill_Base_Blue_120613</vt:lpstr>
      <vt:lpstr>think-cell Slide</vt:lpstr>
      <vt:lpstr>Apresentação do PowerPoint</vt:lpstr>
      <vt:lpstr>Creación de Cuenta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Agenda</vt:lpstr>
      <vt:lpstr>1. Bienvenida e Introducción a Ariba Network  </vt:lpstr>
      <vt:lpstr>1. Bienvenida e Introducción         Mensaje de Cargill Programa Maestro</vt:lpstr>
      <vt:lpstr>Introducción a Ariba Network   </vt:lpstr>
      <vt:lpstr>Apresentação do PowerPoint</vt:lpstr>
      <vt:lpstr>Cuentas en Ariba Network</vt:lpstr>
      <vt:lpstr> </vt:lpstr>
      <vt:lpstr>2. Acceder a la Cuenta Estándar (Recebimiento de primer pedido)  </vt:lpstr>
      <vt:lpstr>Recibirá un correo de notificación de Ariba</vt:lpstr>
      <vt:lpstr>Apresentação do PowerPoint</vt:lpstr>
      <vt:lpstr>Apresentação do PowerPoint</vt:lpstr>
      <vt:lpstr>Apresentação do PowerPoint</vt:lpstr>
      <vt:lpstr>Conociendo la Orden de Compra</vt:lpstr>
      <vt:lpstr>Conociendo la Orden de Compra</vt:lpstr>
      <vt:lpstr>Conociendo la Orden de Compra</vt:lpstr>
      <vt:lpstr>Conociendo la Orden de Compra</vt:lpstr>
      <vt:lpstr>3. Confirmación Total del Pedido</vt:lpstr>
      <vt:lpstr>Confirmando el Pedido Completo</vt:lpstr>
      <vt:lpstr>Confirmando el Pedido Completo</vt:lpstr>
      <vt:lpstr>Confirmando el Pedido Completo</vt:lpstr>
      <vt:lpstr>Confirmando el Pedido Completo</vt:lpstr>
      <vt:lpstr>Confirmando el Pedido Completo</vt:lpstr>
      <vt:lpstr>Confirmando el Pedido Completo</vt:lpstr>
      <vt:lpstr>4. Confirmación Parcial del Pedido  O bien, Actualizar artículos en línea </vt:lpstr>
      <vt:lpstr>Confirmando el Pedido Parcial</vt:lpstr>
      <vt:lpstr>Confirmando el Pedido Parcial</vt:lpstr>
      <vt:lpstr>Confirmando el Pedido Parcial</vt:lpstr>
      <vt:lpstr>Confirmando el Pedido Parcial</vt:lpstr>
      <vt:lpstr>Confirmando el Pedido Parcial</vt:lpstr>
      <vt:lpstr>Confirmando el Pedido Parcial</vt:lpstr>
      <vt:lpstr>Confirmando el Pedido Parcial</vt:lpstr>
      <vt:lpstr>Confirmando el Pedido Completo</vt:lpstr>
      <vt:lpstr>Confirmando el Pedido Completo</vt:lpstr>
      <vt:lpstr>Confirmando el Pedido Completo</vt:lpstr>
      <vt:lpstr>5. Información Adicional y Cierre</vt:lpstr>
      <vt:lpstr>Que pasa si no encuentra una Orden en el Correo? Como reenviar Ordenes de Compra?</vt:lpstr>
      <vt:lpstr>Reenviando Ordenes de Compra</vt:lpstr>
      <vt:lpstr>Cuidado convierte su cuenta Estándar en una Eterprise pues puede generar costos</vt:lpstr>
      <vt:lpstr>Apresentação do PowerPoint</vt:lpstr>
      <vt:lpstr>Próximos Pasos Esperar confirmación del uso del la plataforma a partir del 27 de Julio 2020</vt:lpstr>
      <vt:lpstr>Soporte Pagina Web para registro y otros:  https://support.ariba.com/ariba-network-light-account      Soporte Cargill  Cargill tiene un equipo de proyecto dedicado y comprometido a ayudar con esta transición. Si usted tiene dudas, entre en contacto con nosotros.  E-mail: suppliere_latam@Cargill.com  Si desea ser contactado vía Telefónica por favor envíe su numero de teléfono completo al correo mencionado arriba y el equipo entrará en contacto con usted lo antes posible. </vt:lpstr>
      <vt:lpstr>1. A partir de ahora las Ordenes de Compra enviadas por CARGILL vía Ariba Network, deberán ser confirmadas en un plazo de 48 horas o dos dias hábiles. 2. En caso de que su empresa decida realizar un cambio de cuenta en Ariba Network de Estándar para Enterprise, por favor notifique vía e-mail el cambio. 3. Valide que no llegue a spam o correos no deseados                          ordersender-prod@ansmtp.ariba.com 4. Tenemos paso a paso en caso de que requiera recuperar su contraseña o bien si desea agregar o remover correos para las notificaciones de ordines de compra.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Araya</dc:creator>
  <cp:lastModifiedBy>Thaynara Fernanda Barros Nunes</cp:lastModifiedBy>
  <cp:revision>789</cp:revision>
  <dcterms:created xsi:type="dcterms:W3CDTF">2017-12-08T16:44:50Z</dcterms:created>
  <dcterms:modified xsi:type="dcterms:W3CDTF">2020-08-17T16:35:04Z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0x010100877F464D10C58545B54C64C2D51E6606</vt:lpwstr>
  </property>
</Properties>
</file>